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70" r:id="rId6"/>
    <p:sldId id="271" r:id="rId7"/>
    <p:sldId id="272" r:id="rId8"/>
    <p:sldId id="273" r:id="rId9"/>
    <p:sldId id="274" r:id="rId10"/>
    <p:sldId id="275" r:id="rId11"/>
    <p:sldId id="276" r:id="rId12"/>
    <p:sldId id="277" r:id="rId13"/>
    <p:sldId id="278" r:id="rId14"/>
    <p:sldId id="269" r:id="rId15"/>
  </p:sldIdLst>
  <p:sldSz cx="18288000" cy="10287000"/>
  <p:notesSz cx="6858000" cy="9144000"/>
  <p:embeddedFontLst>
    <p:embeddedFont>
      <p:font typeface="나눔고딕 ExtraBold" panose="020D0904000000000000" pitchFamily="50" charset="-127"/>
      <p:bold r:id="rId17"/>
    </p:embeddedFont>
    <p:embeddedFont>
      <p:font typeface="Canva Sans Bold" panose="020B0600000101010101" charset="0"/>
      <p:regular r:id="rId18"/>
    </p:embeddedFont>
    <p:embeddedFont>
      <p:font typeface="Canva Sans" panose="020B0600000101010101" charset="0"/>
      <p:regular r:id="rId19"/>
    </p:embeddedFont>
    <p:embeddedFont>
      <p:font typeface="Calibri" panose="020F0502020204030204" pitchFamily="34" charset="0"/>
      <p:regular r:id="rId20"/>
      <p:bold r:id="rId21"/>
      <p:italic r:id="rId22"/>
      <p:boldItalic r:id="rId23"/>
    </p:embeddedFont>
    <p:embeddedFont>
      <p:font typeface="Roboto Condensed Bold" panose="020B0600000101010101" charset="0"/>
      <p:regular r:id="rId24"/>
    </p:embeddedFont>
    <p:embeddedFont>
      <p:font typeface="Aileron Bold" panose="020B0600000101010101" charset="0"/>
      <p:regular r:id="rId25"/>
    </p:embeddedFont>
    <p:embeddedFont>
      <p:font typeface="맑은 고딕" panose="020B0503020000020004" pitchFamily="50" charset="-127"/>
      <p:regular r:id="rId26"/>
      <p:bold r:id="rId27"/>
    </p:embeddedFont>
    <p:embeddedFont>
      <p:font typeface="Aileron Thin" panose="020B0600000101010101" charset="0"/>
      <p:regular r:id="rId28"/>
    </p:embeddedFont>
    <p:embeddedFont>
      <p:font typeface="Alata" panose="020B0600000101010101"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7EAA"/>
    <a:srgbClr val="1C38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744" autoAdjust="0"/>
    <p:restoredTop sz="94021" autoAdjust="0"/>
  </p:normalViewPr>
  <p:slideViewPr>
    <p:cSldViewPr>
      <p:cViewPr varScale="1">
        <p:scale>
          <a:sx n="63" d="100"/>
          <a:sy n="63" d="100"/>
        </p:scale>
        <p:origin x="-216" y="9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A5EB6C-2726-44FD-9144-EC41685E2CDF}" type="datetimeFigureOut">
              <a:rPr lang="ko-KR" altLang="en-US" smtClean="0"/>
              <a:t>2023-11-30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BCF1FD-4BF0-4814-A21C-214D10CC4799}" type="slidenum">
              <a:rPr lang="ko-KR" altLang="en-US" smtClean="0"/>
              <a:t>‹#›</a:t>
            </a:fld>
            <a:endParaRPr lang="ko-KR" altLang="en-US"/>
          </a:p>
        </p:txBody>
      </p:sp>
    </p:spTree>
    <p:extLst>
      <p:ext uri="{BB962C8B-B14F-4D97-AF65-F5344CB8AC3E}">
        <p14:creationId xmlns:p14="http://schemas.microsoft.com/office/powerpoint/2010/main" val="377588040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8BCF1FD-4BF0-4814-A21C-214D10CC4799}" type="slidenum">
              <a:rPr lang="ko-KR" altLang="en-US" smtClean="0"/>
              <a:t>6</a:t>
            </a:fld>
            <a:endParaRPr lang="ko-KR" altLang="en-US"/>
          </a:p>
        </p:txBody>
      </p:sp>
    </p:spTree>
    <p:extLst>
      <p:ext uri="{BB962C8B-B14F-4D97-AF65-F5344CB8AC3E}">
        <p14:creationId xmlns:p14="http://schemas.microsoft.com/office/powerpoint/2010/main" val="11993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5.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5.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5.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5.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5.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9.png"/><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5.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image" Target="../media/image11.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5.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5.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5.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53" t="-3076" r="-3076" b="-3053"/>
            </a:stretch>
          </a:blipFill>
        </p:spPr>
      </p:sp>
      <p:grpSp>
        <p:nvGrpSpPr>
          <p:cNvPr id="3" name="Group 3"/>
          <p:cNvGrpSpPr/>
          <p:nvPr/>
        </p:nvGrpSpPr>
        <p:grpSpPr>
          <a:xfrm>
            <a:off x="10065524" y="2144712"/>
            <a:ext cx="3557923" cy="355792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4532399" y="-3830879"/>
            <a:ext cx="6166608" cy="616660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4929819" y="9021091"/>
            <a:ext cx="5371769" cy="537176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rot="-7234445">
            <a:off x="-4014956" y="4757365"/>
            <a:ext cx="14280840" cy="3909380"/>
          </a:xfrm>
          <a:custGeom>
            <a:avLst/>
            <a:gdLst/>
            <a:ahLst/>
            <a:cxnLst/>
            <a:rect l="l" t="t" r="r" b="b"/>
            <a:pathLst>
              <a:path w="14280840" h="3909380">
                <a:moveTo>
                  <a:pt x="0" y="0"/>
                </a:moveTo>
                <a:lnTo>
                  <a:pt x="14280841" y="0"/>
                </a:lnTo>
                <a:lnTo>
                  <a:pt x="14280841" y="3909380"/>
                </a:lnTo>
                <a:lnTo>
                  <a:pt x="0" y="3909380"/>
                </a:lnTo>
                <a:lnTo>
                  <a:pt x="0" y="0"/>
                </a:lnTo>
                <a:close/>
              </a:path>
            </a:pathLst>
          </a:custGeom>
          <a:blipFill>
            <a:blip r:embed="rId3">
              <a:extLst>
                <a:ext uri="{96DAC541-7B7A-43D3-8B79-37D633B846F1}">
                  <asvg:svgBlip xmlns="" xmlns:asvg="http://schemas.microsoft.com/office/drawing/2016/SVG/main" r:embed="rId6"/>
                </a:ext>
              </a:extLst>
            </a:blip>
            <a:stretch>
              <a:fillRect/>
            </a:stretch>
          </a:blipFill>
        </p:spPr>
      </p:sp>
      <p:sp>
        <p:nvSpPr>
          <p:cNvPr id="14" name="TextBox 14"/>
          <p:cNvSpPr txBox="1"/>
          <p:nvPr/>
        </p:nvSpPr>
        <p:spPr>
          <a:xfrm>
            <a:off x="4664553" y="2521055"/>
            <a:ext cx="8958894" cy="4244752"/>
          </a:xfrm>
          <a:prstGeom prst="rect">
            <a:avLst/>
          </a:prstGeom>
        </p:spPr>
        <p:txBody>
          <a:bodyPr lIns="0" tIns="0" rIns="0" bIns="0" rtlCol="0" anchor="t">
            <a:spAutoFit/>
          </a:bodyPr>
          <a:lstStyle/>
          <a:p>
            <a:pPr algn="ctr">
              <a:lnSpc>
                <a:spcPts val="9120"/>
              </a:lnSpc>
            </a:pPr>
            <a:r>
              <a:rPr lang="en-US" sz="6600" dirty="0" err="1">
                <a:solidFill>
                  <a:srgbClr val="27538C"/>
                </a:solidFill>
                <a:latin typeface="나눔고딕 ExtraBold" panose="020D0904000000000000" pitchFamily="50" charset="-127"/>
                <a:ea typeface="나눔고딕 ExtraBold" panose="020D0904000000000000" pitchFamily="50" charset="-127"/>
              </a:rPr>
              <a:t>MZ</a:t>
            </a:r>
            <a:r>
              <a:rPr lang="en-US" sz="6600" dirty="0" err="1" smtClean="0">
                <a:solidFill>
                  <a:srgbClr val="27538C"/>
                </a:solidFill>
                <a:latin typeface="나눔고딕 ExtraBold" panose="020D0904000000000000" pitchFamily="50" charset="-127"/>
                <a:ea typeface="나눔고딕 ExtraBold" panose="020D0904000000000000" pitchFamily="50" charset="-127"/>
              </a:rPr>
              <a:t>세대</a:t>
            </a:r>
            <a:r>
              <a:rPr lang="en-US" sz="6600" dirty="0" smtClean="0">
                <a:solidFill>
                  <a:srgbClr val="27538C"/>
                </a:solidFill>
                <a:latin typeface="나눔고딕 ExtraBold" panose="020D0904000000000000" pitchFamily="50" charset="-127"/>
                <a:ea typeface="나눔고딕 ExtraBold" panose="020D0904000000000000" pitchFamily="50" charset="-127"/>
              </a:rPr>
              <a:t> 1</a:t>
            </a:r>
            <a:r>
              <a:rPr lang="ko-KR" altLang="en-US" sz="6600" dirty="0" smtClean="0">
                <a:solidFill>
                  <a:srgbClr val="27538C"/>
                </a:solidFill>
                <a:latin typeface="나눔고딕 ExtraBold" panose="020D0904000000000000" pitchFamily="50" charset="-127"/>
                <a:ea typeface="나눔고딕 ExtraBold" panose="020D0904000000000000" pitchFamily="50" charset="-127"/>
              </a:rPr>
              <a:t>인 가구</a:t>
            </a:r>
            <a:r>
              <a:rPr lang="en-US" sz="6600" dirty="0" smtClean="0">
                <a:solidFill>
                  <a:srgbClr val="27538C"/>
                </a:solidFill>
                <a:latin typeface="나눔고딕 ExtraBold" panose="020D0904000000000000" pitchFamily="50" charset="-127"/>
                <a:ea typeface="나눔고딕 ExtraBold" panose="020D0904000000000000" pitchFamily="50" charset="-127"/>
              </a:rPr>
              <a:t>를 </a:t>
            </a:r>
            <a:r>
              <a:rPr lang="en-US" sz="6600" dirty="0" err="1">
                <a:solidFill>
                  <a:srgbClr val="27538C"/>
                </a:solidFill>
                <a:latin typeface="나눔고딕 ExtraBold" panose="020D0904000000000000" pitchFamily="50" charset="-127"/>
                <a:ea typeface="나눔고딕 ExtraBold" panose="020D0904000000000000" pitchFamily="50" charset="-127"/>
              </a:rPr>
              <a:t>위한</a:t>
            </a:r>
            <a:r>
              <a:rPr lang="en-US" sz="6600" dirty="0">
                <a:solidFill>
                  <a:srgbClr val="27538C"/>
                </a:solidFill>
                <a:latin typeface="나눔고딕 ExtraBold" panose="020D0904000000000000" pitchFamily="50" charset="-127"/>
                <a:ea typeface="나눔고딕 ExtraBold" panose="020D0904000000000000" pitchFamily="50" charset="-127"/>
              </a:rPr>
              <a:t> </a:t>
            </a:r>
            <a:r>
              <a:rPr lang="ko-KR" altLang="en-US" sz="6600" dirty="0" smtClean="0">
                <a:solidFill>
                  <a:srgbClr val="27538C"/>
                </a:solidFill>
                <a:latin typeface="나눔고딕 ExtraBold" panose="020D0904000000000000" pitchFamily="50" charset="-127"/>
                <a:ea typeface="나눔고딕 ExtraBold" panose="020D0904000000000000" pitchFamily="50" charset="-127"/>
              </a:rPr>
              <a:t>거주지</a:t>
            </a:r>
            <a:r>
              <a:rPr lang="en-US" sz="6600" dirty="0" smtClean="0">
                <a:solidFill>
                  <a:srgbClr val="27538C"/>
                </a:solidFill>
                <a:latin typeface="나눔고딕 ExtraBold" panose="020D0904000000000000" pitchFamily="50" charset="-127"/>
                <a:ea typeface="나눔고딕 ExtraBold" panose="020D0904000000000000" pitchFamily="50" charset="-127"/>
              </a:rPr>
              <a:t> </a:t>
            </a:r>
            <a:r>
              <a:rPr lang="en-US" sz="6600" dirty="0" err="1" smtClean="0">
                <a:solidFill>
                  <a:srgbClr val="27538C"/>
                </a:solidFill>
                <a:latin typeface="나눔고딕 ExtraBold" panose="020D0904000000000000" pitchFamily="50" charset="-127"/>
                <a:ea typeface="나눔고딕 ExtraBold" panose="020D0904000000000000" pitchFamily="50" charset="-127"/>
              </a:rPr>
              <a:t>추천</a:t>
            </a:r>
            <a:r>
              <a:rPr lang="en-US" sz="6600" dirty="0" smtClean="0">
                <a:solidFill>
                  <a:srgbClr val="27538C"/>
                </a:solidFill>
                <a:latin typeface="나눔고딕 ExtraBold" panose="020D0904000000000000" pitchFamily="50" charset="-127"/>
                <a:ea typeface="나눔고딕 ExtraBold" panose="020D0904000000000000" pitchFamily="50" charset="-127"/>
              </a:rPr>
              <a:t> </a:t>
            </a:r>
            <a:r>
              <a:rPr lang="en-US" sz="6600" dirty="0" err="1" smtClean="0">
                <a:solidFill>
                  <a:srgbClr val="27538C"/>
                </a:solidFill>
                <a:latin typeface="나눔고딕 ExtraBold" panose="020D0904000000000000" pitchFamily="50" charset="-127"/>
                <a:ea typeface="나눔고딕 ExtraBold" panose="020D0904000000000000" pitchFamily="50" charset="-127"/>
              </a:rPr>
              <a:t>서비스</a:t>
            </a:r>
            <a:endParaRPr lang="en-US" sz="6600" dirty="0">
              <a:solidFill>
                <a:srgbClr val="27538C"/>
              </a:solidFill>
              <a:latin typeface="나눔고딕 ExtraBold" panose="020D0904000000000000" pitchFamily="50" charset="-127"/>
              <a:ea typeface="나눔고딕 ExtraBold" panose="020D0904000000000000" pitchFamily="50" charset="-127"/>
            </a:endParaRPr>
          </a:p>
          <a:p>
            <a:pPr algn="ctr">
              <a:lnSpc>
                <a:spcPts val="5760"/>
              </a:lnSpc>
            </a:pPr>
            <a:endParaRPr lang="en-US" sz="6600" dirty="0">
              <a:solidFill>
                <a:srgbClr val="27538C"/>
              </a:solidFill>
              <a:latin typeface="나눔고딕 ExtraBold" panose="020D0904000000000000" pitchFamily="50" charset="-127"/>
              <a:ea typeface="나눔고딕 ExtraBold" panose="020D0904000000000000" pitchFamily="50" charset="-127"/>
            </a:endParaRPr>
          </a:p>
          <a:p>
            <a:pPr algn="ctr">
              <a:lnSpc>
                <a:spcPts val="9120"/>
              </a:lnSpc>
            </a:pPr>
            <a:r>
              <a:rPr lang="en-US" sz="6600" dirty="0">
                <a:solidFill>
                  <a:srgbClr val="27538C"/>
                </a:solidFill>
                <a:latin typeface="나눔고딕 ExtraBold" panose="020D0904000000000000" pitchFamily="50" charset="-127"/>
                <a:ea typeface="나눔고딕 ExtraBold" panose="020D0904000000000000" pitchFamily="50" charset="-127"/>
              </a:rPr>
              <a:t>화면설계서</a:t>
            </a:r>
          </a:p>
        </p:txBody>
      </p:sp>
      <p:sp>
        <p:nvSpPr>
          <p:cNvPr id="15" name="Freeform 15"/>
          <p:cNvSpPr/>
          <p:nvPr/>
        </p:nvSpPr>
        <p:spPr>
          <a:xfrm rot="1578904">
            <a:off x="6495099" y="1591765"/>
            <a:ext cx="14404600" cy="2461877"/>
          </a:xfrm>
          <a:custGeom>
            <a:avLst/>
            <a:gdLst/>
            <a:ahLst/>
            <a:cxnLst/>
            <a:rect l="l" t="t" r="r" b="b"/>
            <a:pathLst>
              <a:path w="14404600" h="2461877">
                <a:moveTo>
                  <a:pt x="0" y="0"/>
                </a:moveTo>
                <a:lnTo>
                  <a:pt x="14404601" y="0"/>
                </a:lnTo>
                <a:lnTo>
                  <a:pt x="14404601" y="2461878"/>
                </a:lnTo>
                <a:lnTo>
                  <a:pt x="0" y="2461878"/>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6" name="TextBox 16"/>
          <p:cNvSpPr txBox="1"/>
          <p:nvPr/>
        </p:nvSpPr>
        <p:spPr>
          <a:xfrm>
            <a:off x="11963401" y="8770601"/>
            <a:ext cx="5295900" cy="525785"/>
          </a:xfrm>
          <a:prstGeom prst="rect">
            <a:avLst/>
          </a:prstGeom>
        </p:spPr>
        <p:txBody>
          <a:bodyPr wrap="square" lIns="0" tIns="0" rIns="0" bIns="0" rtlCol="0" anchor="t">
            <a:spAutoFit/>
          </a:bodyPr>
          <a:lstStyle/>
          <a:p>
            <a:pPr algn="ctr">
              <a:lnSpc>
                <a:spcPts val="4093"/>
              </a:lnSpc>
              <a:spcBef>
                <a:spcPct val="0"/>
              </a:spcBef>
            </a:pPr>
            <a:r>
              <a:rPr lang="en-US" sz="2924" dirty="0">
                <a:solidFill>
                  <a:srgbClr val="27538C"/>
                </a:solidFill>
                <a:latin typeface="Canva Sans"/>
                <a:ea typeface="Canva Sans"/>
              </a:rPr>
              <a:t>4조 1팀 : 한준원, 왕승철, 정승환</a:t>
            </a:r>
          </a:p>
        </p:txBody>
      </p:sp>
      <p:grpSp>
        <p:nvGrpSpPr>
          <p:cNvPr id="17" name="Group 6"/>
          <p:cNvGrpSpPr/>
          <p:nvPr/>
        </p:nvGrpSpPr>
        <p:grpSpPr>
          <a:xfrm>
            <a:off x="-5183060" y="-801548"/>
            <a:ext cx="8577994" cy="10836205"/>
            <a:chOff x="0" y="0"/>
            <a:chExt cx="812800" cy="812800"/>
          </a:xfrm>
        </p:grpSpPr>
        <p:sp>
          <p:nvSpPr>
            <p:cNvPr id="18"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sp>
        <p:sp>
          <p:nvSpPr>
            <p:cNvPr id="19"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6"/>
          <p:cNvGrpSpPr/>
          <p:nvPr/>
        </p:nvGrpSpPr>
        <p:grpSpPr>
          <a:xfrm>
            <a:off x="14684799" y="-3678479"/>
            <a:ext cx="6166608" cy="6166608"/>
            <a:chOff x="0" y="0"/>
            <a:chExt cx="812800" cy="812800"/>
          </a:xfrm>
        </p:grpSpPr>
        <p:sp>
          <p:nvSpPr>
            <p:cNvPr id="21"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sp>
        <p:sp>
          <p:nvSpPr>
            <p:cNvPr id="22"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53" t="-3076" r="-3076" b="-3053"/>
            </a:stretch>
          </a:blipFill>
        </p:spPr>
      </p:sp>
      <p:grpSp>
        <p:nvGrpSpPr>
          <p:cNvPr id="3" name="Group 3"/>
          <p:cNvGrpSpPr/>
          <p:nvPr/>
        </p:nvGrpSpPr>
        <p:grpSpPr>
          <a:xfrm>
            <a:off x="-5825397" y="-1266808"/>
            <a:ext cx="12820615" cy="128206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7137590" y="6469995"/>
            <a:ext cx="13230748" cy="4432300"/>
          </a:xfrm>
          <a:custGeom>
            <a:avLst/>
            <a:gdLst/>
            <a:ahLst/>
            <a:cxnLst/>
            <a:rect l="l" t="t" r="r" b="b"/>
            <a:pathLst>
              <a:path w="13230748" h="4432300">
                <a:moveTo>
                  <a:pt x="0" y="0"/>
                </a:moveTo>
                <a:lnTo>
                  <a:pt x="13230748" y="0"/>
                </a:lnTo>
                <a:lnTo>
                  <a:pt x="13230748" y="4432301"/>
                </a:lnTo>
                <a:lnTo>
                  <a:pt x="0" y="443230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7" name="Group 7"/>
          <p:cNvGrpSpPr/>
          <p:nvPr/>
        </p:nvGrpSpPr>
        <p:grpSpPr>
          <a:xfrm>
            <a:off x="3158992" y="2218216"/>
            <a:ext cx="5850568" cy="585056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7EAA"/>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808770" y="977265"/>
            <a:ext cx="3504683" cy="1543050"/>
            <a:chOff x="0" y="0"/>
            <a:chExt cx="923044" cy="406400"/>
          </a:xfrm>
        </p:grpSpPr>
        <p:sp>
          <p:nvSpPr>
            <p:cNvPr id="11" name="Freeform 11"/>
            <p:cNvSpPr/>
            <p:nvPr/>
          </p:nvSpPr>
          <p:spPr>
            <a:xfrm>
              <a:off x="0" y="0"/>
              <a:ext cx="923044" cy="406400"/>
            </a:xfrm>
            <a:custGeom>
              <a:avLst/>
              <a:gdLst/>
              <a:ahLst/>
              <a:cxnLst/>
              <a:rect l="l" t="t" r="r" b="b"/>
              <a:pathLst>
                <a:path w="923044" h="406400">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2" name="TextBox 12"/>
            <p:cNvSpPr txBox="1"/>
            <p:nvPr/>
          </p:nvSpPr>
          <p:spPr>
            <a:xfrm>
              <a:off x="0" y="-38100"/>
              <a:ext cx="923044" cy="444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295071" y="1273762"/>
            <a:ext cx="950056" cy="950056"/>
          </a:xfrm>
          <a:custGeom>
            <a:avLst/>
            <a:gdLst/>
            <a:ahLst/>
            <a:cxnLst/>
            <a:rect l="l" t="t" r="r" b="b"/>
            <a:pathLst>
              <a:path w="950056" h="950056">
                <a:moveTo>
                  <a:pt x="0" y="0"/>
                </a:moveTo>
                <a:lnTo>
                  <a:pt x="950056" y="0"/>
                </a:lnTo>
                <a:lnTo>
                  <a:pt x="950056" y="950056"/>
                </a:lnTo>
                <a:lnTo>
                  <a:pt x="0" y="95005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4" name="TextBox 14"/>
          <p:cNvSpPr txBox="1"/>
          <p:nvPr/>
        </p:nvSpPr>
        <p:spPr>
          <a:xfrm>
            <a:off x="10051656" y="2615137"/>
            <a:ext cx="5329863" cy="1057613"/>
          </a:xfrm>
          <a:prstGeom prst="rect">
            <a:avLst/>
          </a:prstGeom>
        </p:spPr>
        <p:txBody>
          <a:bodyPr lIns="0" tIns="0" rIns="0" bIns="0" rtlCol="0" anchor="t">
            <a:spAutoFit/>
          </a:bodyPr>
          <a:lstStyle/>
          <a:p>
            <a:pPr>
              <a:lnSpc>
                <a:spcPts val="8682"/>
              </a:lnSpc>
            </a:pPr>
            <a:r>
              <a:rPr lang="en-US" sz="6202">
                <a:solidFill>
                  <a:srgbClr val="8AB7E2"/>
                </a:solidFill>
                <a:latin typeface="Alata"/>
              </a:rPr>
              <a:t>Who are we?</a:t>
            </a:r>
          </a:p>
        </p:txBody>
      </p:sp>
      <p:sp>
        <p:nvSpPr>
          <p:cNvPr id="15" name="TextBox 15"/>
          <p:cNvSpPr txBox="1"/>
          <p:nvPr/>
        </p:nvSpPr>
        <p:spPr>
          <a:xfrm>
            <a:off x="10051656" y="3876427"/>
            <a:ext cx="5329863" cy="2593568"/>
          </a:xfrm>
          <a:prstGeom prst="rect">
            <a:avLst/>
          </a:prstGeom>
        </p:spPr>
        <p:txBody>
          <a:bodyPr lIns="0" tIns="0" rIns="0" bIns="0" rtlCol="0" anchor="t">
            <a:spAutoFit/>
          </a:bodyPr>
          <a:lstStyle/>
          <a:p>
            <a:pPr algn="just">
              <a:lnSpc>
                <a:spcPts val="2940"/>
              </a:lnSpc>
            </a:pPr>
            <a:r>
              <a:rPr lang="en-US" sz="2100">
                <a:solidFill>
                  <a:srgbClr val="1C3879"/>
                </a:solidFill>
                <a:latin typeface="Aileron Thin"/>
              </a:rPr>
              <a:t>Shodwe Furniture started as a small furniture workshop in a home garage, in 2001. Our founder, Daniel Gallego, developed this business further into the leading furniture company as it is now, after 15 years of running it. Currently, our company has exported various kinds of furniture.</a:t>
            </a:r>
          </a:p>
        </p:txBody>
      </p:sp>
      <p:graphicFrame>
        <p:nvGraphicFramePr>
          <p:cNvPr id="16" name="Table 16"/>
          <p:cNvGraphicFramePr>
            <a:graphicFrameLocks noGrp="1"/>
          </p:cNvGraphicFramePr>
          <p:nvPr>
            <p:extLst>
              <p:ext uri="{D42A27DB-BD31-4B8C-83A1-F6EECF244321}">
                <p14:modId xmlns:p14="http://schemas.microsoft.com/office/powerpoint/2010/main" val="1880501105"/>
              </p:ext>
            </p:extLst>
          </p:nvPr>
        </p:nvGraphicFramePr>
        <p:xfrm>
          <a:off x="364249" y="417641"/>
          <a:ext cx="17559502" cy="9451716"/>
        </p:xfrm>
        <a:graphic>
          <a:graphicData uri="http://schemas.openxmlformats.org/drawingml/2006/table">
            <a:tbl>
              <a:tblPr/>
              <a:tblGrid>
                <a:gridCol w="1606350">
                  <a:extLst>
                    <a:ext uri="{9D8B030D-6E8A-4147-A177-3AD203B41FA5}">
                      <a16:colId xmlns:a16="http://schemas.microsoft.com/office/drawing/2014/main" val="20000"/>
                    </a:ext>
                  </a:extLst>
                </a:gridCol>
                <a:gridCol w="4136710">
                  <a:extLst>
                    <a:ext uri="{9D8B030D-6E8A-4147-A177-3AD203B41FA5}">
                      <a16:colId xmlns:a16="http://schemas.microsoft.com/office/drawing/2014/main" val="20001"/>
                    </a:ext>
                  </a:extLst>
                </a:gridCol>
                <a:gridCol w="1371270">
                  <a:extLst>
                    <a:ext uri="{9D8B030D-6E8A-4147-A177-3AD203B41FA5}">
                      <a16:colId xmlns:a16="http://schemas.microsoft.com/office/drawing/2014/main" val="20002"/>
                    </a:ext>
                  </a:extLst>
                </a:gridCol>
                <a:gridCol w="6625934">
                  <a:extLst>
                    <a:ext uri="{9D8B030D-6E8A-4147-A177-3AD203B41FA5}">
                      <a16:colId xmlns:a16="http://schemas.microsoft.com/office/drawing/2014/main" val="20003"/>
                    </a:ext>
                  </a:extLst>
                </a:gridCol>
                <a:gridCol w="1255357">
                  <a:extLst>
                    <a:ext uri="{9D8B030D-6E8A-4147-A177-3AD203B41FA5}">
                      <a16:colId xmlns:a16="http://schemas.microsoft.com/office/drawing/2014/main" val="20004"/>
                    </a:ext>
                  </a:extLst>
                </a:gridCol>
                <a:gridCol w="2563881">
                  <a:extLst>
                    <a:ext uri="{9D8B030D-6E8A-4147-A177-3AD203B41FA5}">
                      <a16:colId xmlns:a16="http://schemas.microsoft.com/office/drawing/2014/main" val="20005"/>
                    </a:ext>
                  </a:extLst>
                </a:gridCol>
              </a:tblGrid>
              <a:tr h="1066403">
                <a:tc>
                  <a:txBody>
                    <a:bodyPr/>
                    <a:lstStyle/>
                    <a:p>
                      <a:pPr marL="0" lvl="0" indent="0" algn="ctr">
                        <a:lnSpc>
                          <a:spcPts val="2659"/>
                        </a:lnSpc>
                        <a:spcBef>
                          <a:spcPct val="0"/>
                        </a:spcBef>
                        <a:defRPr/>
                      </a:pPr>
                      <a:r>
                        <a:rPr lang="en-US" sz="1899">
                          <a:solidFill>
                            <a:srgbClr val="FFFFFF"/>
                          </a:solidFill>
                          <a:ea typeface="Canva Sans"/>
                        </a:rPr>
                        <a:t>프로젝트 명</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en-US" altLang="ko-KR" sz="1899" dirty="0" err="1" smtClean="0">
                          <a:solidFill>
                            <a:srgbClr val="000000"/>
                          </a:solidFill>
                          <a:latin typeface="Canva Sans"/>
                          <a:ea typeface="Canva Sans"/>
                        </a:rPr>
                        <a:t>MZ세대</a:t>
                      </a:r>
                      <a:r>
                        <a:rPr lang="en-US" altLang="ko-KR" sz="1899" dirty="0" smtClean="0">
                          <a:solidFill>
                            <a:srgbClr val="000000"/>
                          </a:solidFill>
                          <a:latin typeface="Canva Sans"/>
                          <a:ea typeface="Canva Sans"/>
                        </a:rPr>
                        <a:t> 1</a:t>
                      </a:r>
                      <a:r>
                        <a:rPr lang="ko-KR" altLang="en-US" sz="1899" dirty="0" smtClean="0">
                          <a:solidFill>
                            <a:srgbClr val="000000"/>
                          </a:solidFill>
                          <a:latin typeface="Canva Sans"/>
                          <a:ea typeface="Canva Sans"/>
                        </a:rPr>
                        <a:t>인 가구</a:t>
                      </a:r>
                      <a:r>
                        <a:rPr lang="en-US" altLang="ko-KR" sz="1899" dirty="0" smtClean="0">
                          <a:solidFill>
                            <a:srgbClr val="000000"/>
                          </a:solidFill>
                          <a:latin typeface="Canva Sans"/>
                          <a:ea typeface="Canva Sans"/>
                        </a:rPr>
                        <a:t>를 </a:t>
                      </a:r>
                      <a:r>
                        <a:rPr lang="en-US" altLang="ko-KR" sz="1899" dirty="0" err="1" smtClean="0">
                          <a:solidFill>
                            <a:srgbClr val="000000"/>
                          </a:solidFill>
                          <a:latin typeface="Canva Sans"/>
                          <a:ea typeface="Canva Sans"/>
                        </a:rPr>
                        <a:t>위한</a:t>
                      </a:r>
                      <a:r>
                        <a:rPr lang="en-US" altLang="ko-KR" sz="1899" dirty="0" smtClean="0">
                          <a:solidFill>
                            <a:srgbClr val="000000"/>
                          </a:solidFill>
                          <a:latin typeface="Canva Sans"/>
                          <a:ea typeface="Canva Sans"/>
                        </a:rPr>
                        <a:t> </a:t>
                      </a:r>
                    </a:p>
                    <a:p>
                      <a:pPr marL="0" lvl="0" indent="0" algn="ctr">
                        <a:lnSpc>
                          <a:spcPts val="2659"/>
                        </a:lnSpc>
                        <a:spcBef>
                          <a:spcPct val="0"/>
                        </a:spcBef>
                        <a:defRPr/>
                      </a:pPr>
                      <a:r>
                        <a:rPr lang="ko-KR" altLang="en-US" sz="1899" dirty="0" smtClean="0">
                          <a:solidFill>
                            <a:srgbClr val="000000"/>
                          </a:solidFill>
                          <a:latin typeface="Canva Sans"/>
                          <a:ea typeface="Canva Sans"/>
                        </a:rPr>
                        <a:t>거주</a:t>
                      </a:r>
                      <a:r>
                        <a:rPr lang="en-US" altLang="ko-KR" sz="1899" dirty="0" smtClean="0">
                          <a:solidFill>
                            <a:srgbClr val="000000"/>
                          </a:solidFill>
                          <a:latin typeface="Canva Sans"/>
                          <a:ea typeface="Canva Sans"/>
                        </a:rPr>
                        <a:t>지 </a:t>
                      </a:r>
                      <a:r>
                        <a:rPr lang="en-US" altLang="ko-KR" sz="1899" dirty="0" err="1" smtClean="0">
                          <a:solidFill>
                            <a:srgbClr val="000000"/>
                          </a:solidFill>
                          <a:latin typeface="Canva Sans"/>
                          <a:ea typeface="Canva Sans"/>
                        </a:rPr>
                        <a:t>추천</a:t>
                      </a:r>
                      <a:r>
                        <a:rPr lang="en-US" altLang="ko-KR" sz="1899" dirty="0" smtClean="0">
                          <a:solidFill>
                            <a:srgbClr val="000000"/>
                          </a:solidFill>
                          <a:latin typeface="Canva Sans"/>
                          <a:ea typeface="Canva Sans"/>
                        </a:rPr>
                        <a:t> </a:t>
                      </a:r>
                      <a:r>
                        <a:rPr lang="en-US" altLang="ko-KR" sz="1899" dirty="0" err="1" smtClean="0">
                          <a:solidFill>
                            <a:srgbClr val="000000"/>
                          </a:solidFill>
                          <a:latin typeface="Canva Sans"/>
                          <a:ea typeface="Canva Sans"/>
                        </a:rPr>
                        <a:t>서비스</a:t>
                      </a:r>
                      <a:endParaRPr lang="en-US" altLang="ko-KR"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659"/>
                        </a:lnSpc>
                        <a:spcBef>
                          <a:spcPct val="0"/>
                        </a:spcBef>
                        <a:defRPr/>
                      </a:pPr>
                      <a:r>
                        <a:rPr lang="en-US" sz="1899">
                          <a:solidFill>
                            <a:srgbClr val="FFFFFF"/>
                          </a:solidFill>
                          <a:ea typeface="Canva Sans"/>
                        </a:rPr>
                        <a:t>설명</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ko-KR" altLang="en-US" sz="1899" dirty="0" smtClean="0">
                          <a:solidFill>
                            <a:srgbClr val="000000"/>
                          </a:solidFill>
                          <a:latin typeface="Canva Sans"/>
                          <a:ea typeface="Canva Sans"/>
                        </a:rPr>
                        <a:t>거주</a:t>
                      </a:r>
                      <a:r>
                        <a:rPr lang="en-US" altLang="ko-KR" sz="1899" dirty="0" smtClean="0">
                          <a:solidFill>
                            <a:srgbClr val="000000"/>
                          </a:solidFill>
                          <a:latin typeface="Canva Sans"/>
                          <a:ea typeface="Canva Sans"/>
                        </a:rPr>
                        <a:t>지 </a:t>
                      </a:r>
                      <a:r>
                        <a:rPr lang="en-US" altLang="ko-KR" sz="1899" dirty="0" smtClean="0">
                          <a:solidFill>
                            <a:srgbClr val="000000"/>
                          </a:solidFill>
                          <a:latin typeface="Canva Sans"/>
                          <a:ea typeface="Canva Sans"/>
                        </a:rPr>
                        <a:t>추천 화면(전세 선택)</a:t>
                      </a:r>
                      <a:endParaRPr lang="en-US" altLang="ko-KR"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659"/>
                        </a:lnSpc>
                        <a:spcBef>
                          <a:spcPct val="0"/>
                        </a:spcBef>
                        <a:defRPr/>
                      </a:pPr>
                      <a:r>
                        <a:rPr lang="en-US" sz="1899">
                          <a:solidFill>
                            <a:srgbClr val="FFFFFF"/>
                          </a:solidFill>
                          <a:ea typeface="Canva Sans"/>
                        </a:rPr>
                        <a:t>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en-US" sz="1899" dirty="0" smtClean="0">
                          <a:solidFill>
                            <a:srgbClr val="000000"/>
                          </a:solidFill>
                          <a:latin typeface="Canva Sans"/>
                        </a:rPr>
                        <a:t>6</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23630">
                <a:tc>
                  <a:txBody>
                    <a:bodyPr/>
                    <a:lstStyle/>
                    <a:p>
                      <a:pPr marL="0" lvl="0" indent="0" algn="ctr">
                        <a:lnSpc>
                          <a:spcPts val="2659"/>
                        </a:lnSpc>
                        <a:spcBef>
                          <a:spcPct val="0"/>
                        </a:spcBef>
                        <a:defRPr/>
                      </a:pPr>
                      <a:r>
                        <a:rPr lang="en-US" sz="1899">
                          <a:solidFill>
                            <a:srgbClr val="FFFFFF"/>
                          </a:solidFill>
                          <a:ea typeface="Canva Sans"/>
                        </a:rPr>
                        <a:t>화면 경로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gridSpan="5">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3630">
                <a:tc rowSpan="4" gridSpan="4">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4"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4"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4"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gridSpan="2">
                  <a:txBody>
                    <a:bodyPr/>
                    <a:lstStyle/>
                    <a:p>
                      <a:pPr marL="0" lvl="0" indent="0" algn="ctr">
                        <a:lnSpc>
                          <a:spcPts val="2659"/>
                        </a:lnSpc>
                        <a:spcBef>
                          <a:spcPct val="0"/>
                        </a:spcBef>
                        <a:defRPr/>
                      </a:pPr>
                      <a:r>
                        <a:rPr lang="en-US" sz="1899">
                          <a:solidFill>
                            <a:srgbClr val="FFFFFF"/>
                          </a:solidFill>
                          <a:latin typeface="Canva Sans"/>
                        </a:rPr>
                        <a:t>Description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hMerge="1">
                  <a:txBody>
                    <a:bodyPr/>
                    <a:lstStyle/>
                    <a:p>
                      <a:pPr marL="0" lvl="0" indent="0" algn="ctr">
                        <a:lnSpc>
                          <a:spcPts val="2659"/>
                        </a:lnSpc>
                        <a:spcBef>
                          <a:spcPct val="0"/>
                        </a:spcBef>
                        <a:defRPr/>
                      </a:pPr>
                      <a:r>
                        <a:rPr lang="en-US" sz="1899">
                          <a:solidFill>
                            <a:srgbClr val="FFFFFF"/>
                          </a:solidFill>
                          <a:latin typeface="Canva Sans"/>
                        </a:rPr>
                        <a:t>Description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extLst>
                  <a:ext uri="{0D108BD9-81ED-4DB2-BD59-A6C34878D82A}">
                    <a16:rowId xmlns:a16="http://schemas.microsoft.com/office/drawing/2014/main" val="10002"/>
                  </a:ext>
                </a:extLst>
              </a:tr>
              <a:tr h="1180660">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dirty="0">
                          <a:solidFill>
                            <a:srgbClr val="000000"/>
                          </a:solidFill>
                          <a:latin typeface="Canva Sans"/>
                        </a:rPr>
                        <a:t>1</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altLang="ko-KR" sz="1500" dirty="0" smtClean="0">
                          <a:solidFill>
                            <a:srgbClr val="000000"/>
                          </a:solidFill>
                          <a:ea typeface="Canva Sans"/>
                        </a:rPr>
                        <a:t>사용자가 최대로 가능한</a:t>
                      </a:r>
                      <a:endParaRPr lang="en-US" altLang="ko-KR" sz="1100" dirty="0" smtClean="0"/>
                    </a:p>
                    <a:p>
                      <a:pPr algn="ctr">
                        <a:lnSpc>
                          <a:spcPts val="2100"/>
                        </a:lnSpc>
                      </a:pPr>
                      <a:r>
                        <a:rPr lang="en-US" altLang="ko-KR" sz="1500" dirty="0" smtClean="0">
                          <a:solidFill>
                            <a:srgbClr val="000000"/>
                          </a:solidFill>
                          <a:latin typeface="Canva Sans"/>
                          <a:ea typeface="Canva Sans"/>
                        </a:rPr>
                        <a:t>전세금을 입력한다.</a:t>
                      </a:r>
                      <a:endParaRPr lang="en-US" altLang="ko-KR" sz="1500" dirty="0">
                        <a:solidFill>
                          <a:srgbClr val="000000"/>
                        </a:solidFill>
                        <a:latin typeface="Canva Sans"/>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285460">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a:solidFill>
                            <a:srgbClr val="000000"/>
                          </a:solidFill>
                          <a:latin typeface="Canva Sans"/>
                        </a:rPr>
                        <a:t>2</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altLang="ko-KR" sz="1500" dirty="0" smtClean="0">
                          <a:solidFill>
                            <a:srgbClr val="000000"/>
                          </a:solidFill>
                          <a:ea typeface="Canva Sans"/>
                        </a:rPr>
                        <a:t>치안과 편의 점수를</a:t>
                      </a:r>
                      <a:endParaRPr lang="en-US" altLang="ko-KR" sz="1100" dirty="0" smtClean="0"/>
                    </a:p>
                    <a:p>
                      <a:pPr algn="ctr">
                        <a:lnSpc>
                          <a:spcPts val="2100"/>
                        </a:lnSpc>
                      </a:pPr>
                      <a:r>
                        <a:rPr lang="en-US" altLang="ko-KR" sz="1500" dirty="0" smtClean="0">
                          <a:solidFill>
                            <a:srgbClr val="000000"/>
                          </a:solidFill>
                          <a:ea typeface="Canva Sans"/>
                        </a:rPr>
                        <a:t>슬라이드 바로 </a:t>
                      </a:r>
                    </a:p>
                    <a:p>
                      <a:pPr algn="ctr">
                        <a:lnSpc>
                          <a:spcPts val="2100"/>
                        </a:lnSpc>
                      </a:pPr>
                      <a:r>
                        <a:rPr lang="en-US" altLang="ko-KR" sz="1500" dirty="0" smtClean="0">
                          <a:solidFill>
                            <a:srgbClr val="000000"/>
                          </a:solidFill>
                          <a:latin typeface="Canva Sans"/>
                          <a:ea typeface="Canva Sans"/>
                        </a:rPr>
                        <a:t>비중을 선택한다.</a:t>
                      </a:r>
                      <a:endParaRPr lang="en-US" altLang="ko-KR" sz="1500" dirty="0">
                        <a:solidFill>
                          <a:srgbClr val="000000"/>
                        </a:solidFill>
                        <a:latin typeface="Canva Sans"/>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470996">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gridSpan="2">
                  <a:txBody>
                    <a:bodyPr/>
                    <a:lstStyle/>
                    <a:p>
                      <a:pPr marL="0" lvl="0" indent="0" algn="ctr">
                        <a:lnSpc>
                          <a:spcPts val="2100"/>
                        </a:lnSpc>
                        <a:spcBef>
                          <a:spcPct val="0"/>
                        </a:spcBef>
                        <a:defRPr/>
                      </a:pP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algn="ctr">
                        <a:lnSpc>
                          <a:spcPts val="2100"/>
                        </a:lnSpc>
                        <a:defRPr/>
                      </a:pP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19" name="Freeform 17"/>
          <p:cNvSpPr/>
          <p:nvPr/>
        </p:nvSpPr>
        <p:spPr>
          <a:xfrm>
            <a:off x="363358" y="2212773"/>
            <a:ext cx="13726800" cy="7628400"/>
          </a:xfrm>
          <a:custGeom>
            <a:avLst/>
            <a:gdLst/>
            <a:ahLst/>
            <a:cxnLst/>
            <a:rect l="l" t="t" r="r" b="b"/>
            <a:pathLst>
              <a:path w="12420230" h="6934889">
                <a:moveTo>
                  <a:pt x="0" y="0"/>
                </a:moveTo>
                <a:lnTo>
                  <a:pt x="12420230" y="0"/>
                </a:lnTo>
                <a:lnTo>
                  <a:pt x="12420230" y="6934889"/>
                </a:lnTo>
                <a:lnTo>
                  <a:pt x="0" y="6934889"/>
                </a:lnTo>
                <a:lnTo>
                  <a:pt x="0" y="0"/>
                </a:lnTo>
                <a:close/>
              </a:path>
            </a:pathLst>
          </a:custGeom>
          <a:blipFill>
            <a:blip r:embed="rId7"/>
            <a:stretch>
              <a:fillRect/>
            </a:stretch>
          </a:blipFill>
        </p:spPr>
      </p:sp>
      <p:sp>
        <p:nvSpPr>
          <p:cNvPr id="18" name="타원 17"/>
          <p:cNvSpPr/>
          <p:nvPr/>
        </p:nvSpPr>
        <p:spPr>
          <a:xfrm>
            <a:off x="3272529" y="5236008"/>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20" name="타원 19"/>
          <p:cNvSpPr/>
          <p:nvPr/>
        </p:nvSpPr>
        <p:spPr>
          <a:xfrm>
            <a:off x="3258659" y="40005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a:t>
            </a:r>
            <a:endParaRPr lang="ko-KR" altLang="en-US" dirty="0"/>
          </a:p>
        </p:txBody>
      </p:sp>
    </p:spTree>
    <p:extLst>
      <p:ext uri="{BB962C8B-B14F-4D97-AF65-F5344CB8AC3E}">
        <p14:creationId xmlns:p14="http://schemas.microsoft.com/office/powerpoint/2010/main" val="23891414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53" t="-3076" r="-3076" b="-3053"/>
            </a:stretch>
          </a:blipFill>
        </p:spPr>
      </p:sp>
      <p:grpSp>
        <p:nvGrpSpPr>
          <p:cNvPr id="3" name="Group 3"/>
          <p:cNvGrpSpPr/>
          <p:nvPr/>
        </p:nvGrpSpPr>
        <p:grpSpPr>
          <a:xfrm>
            <a:off x="-5825397" y="-1266808"/>
            <a:ext cx="12820615" cy="128206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7137590" y="6469995"/>
            <a:ext cx="13230748" cy="4432300"/>
          </a:xfrm>
          <a:custGeom>
            <a:avLst/>
            <a:gdLst/>
            <a:ahLst/>
            <a:cxnLst/>
            <a:rect l="l" t="t" r="r" b="b"/>
            <a:pathLst>
              <a:path w="13230748" h="4432300">
                <a:moveTo>
                  <a:pt x="0" y="0"/>
                </a:moveTo>
                <a:lnTo>
                  <a:pt x="13230748" y="0"/>
                </a:lnTo>
                <a:lnTo>
                  <a:pt x="13230748" y="4432301"/>
                </a:lnTo>
                <a:lnTo>
                  <a:pt x="0" y="443230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7" name="Group 7"/>
          <p:cNvGrpSpPr/>
          <p:nvPr/>
        </p:nvGrpSpPr>
        <p:grpSpPr>
          <a:xfrm>
            <a:off x="3158992" y="2218216"/>
            <a:ext cx="5850568" cy="585056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7EAA"/>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808770" y="977265"/>
            <a:ext cx="3504683" cy="1543050"/>
            <a:chOff x="0" y="0"/>
            <a:chExt cx="923044" cy="406400"/>
          </a:xfrm>
        </p:grpSpPr>
        <p:sp>
          <p:nvSpPr>
            <p:cNvPr id="11" name="Freeform 11"/>
            <p:cNvSpPr/>
            <p:nvPr/>
          </p:nvSpPr>
          <p:spPr>
            <a:xfrm>
              <a:off x="0" y="0"/>
              <a:ext cx="923044" cy="406400"/>
            </a:xfrm>
            <a:custGeom>
              <a:avLst/>
              <a:gdLst/>
              <a:ahLst/>
              <a:cxnLst/>
              <a:rect l="l" t="t" r="r" b="b"/>
              <a:pathLst>
                <a:path w="923044" h="406400">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2" name="TextBox 12"/>
            <p:cNvSpPr txBox="1"/>
            <p:nvPr/>
          </p:nvSpPr>
          <p:spPr>
            <a:xfrm>
              <a:off x="0" y="-38100"/>
              <a:ext cx="923044" cy="444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295071" y="1273762"/>
            <a:ext cx="950056" cy="950056"/>
          </a:xfrm>
          <a:custGeom>
            <a:avLst/>
            <a:gdLst/>
            <a:ahLst/>
            <a:cxnLst/>
            <a:rect l="l" t="t" r="r" b="b"/>
            <a:pathLst>
              <a:path w="950056" h="950056">
                <a:moveTo>
                  <a:pt x="0" y="0"/>
                </a:moveTo>
                <a:lnTo>
                  <a:pt x="950056" y="0"/>
                </a:lnTo>
                <a:lnTo>
                  <a:pt x="950056" y="950056"/>
                </a:lnTo>
                <a:lnTo>
                  <a:pt x="0" y="95005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4" name="TextBox 14"/>
          <p:cNvSpPr txBox="1"/>
          <p:nvPr/>
        </p:nvSpPr>
        <p:spPr>
          <a:xfrm>
            <a:off x="10051656" y="2615137"/>
            <a:ext cx="5329863" cy="1057613"/>
          </a:xfrm>
          <a:prstGeom prst="rect">
            <a:avLst/>
          </a:prstGeom>
        </p:spPr>
        <p:txBody>
          <a:bodyPr lIns="0" tIns="0" rIns="0" bIns="0" rtlCol="0" anchor="t">
            <a:spAutoFit/>
          </a:bodyPr>
          <a:lstStyle/>
          <a:p>
            <a:pPr>
              <a:lnSpc>
                <a:spcPts val="8682"/>
              </a:lnSpc>
            </a:pPr>
            <a:r>
              <a:rPr lang="en-US" sz="6202">
                <a:solidFill>
                  <a:srgbClr val="8AB7E2"/>
                </a:solidFill>
                <a:latin typeface="Alata"/>
              </a:rPr>
              <a:t>Who are we?</a:t>
            </a:r>
          </a:p>
        </p:txBody>
      </p:sp>
      <p:sp>
        <p:nvSpPr>
          <p:cNvPr id="15" name="TextBox 15"/>
          <p:cNvSpPr txBox="1"/>
          <p:nvPr/>
        </p:nvSpPr>
        <p:spPr>
          <a:xfrm>
            <a:off x="10051656" y="3876427"/>
            <a:ext cx="5329863" cy="2593568"/>
          </a:xfrm>
          <a:prstGeom prst="rect">
            <a:avLst/>
          </a:prstGeom>
        </p:spPr>
        <p:txBody>
          <a:bodyPr lIns="0" tIns="0" rIns="0" bIns="0" rtlCol="0" anchor="t">
            <a:spAutoFit/>
          </a:bodyPr>
          <a:lstStyle/>
          <a:p>
            <a:pPr algn="just">
              <a:lnSpc>
                <a:spcPts val="2940"/>
              </a:lnSpc>
            </a:pPr>
            <a:r>
              <a:rPr lang="en-US" sz="2100">
                <a:solidFill>
                  <a:srgbClr val="1C3879"/>
                </a:solidFill>
                <a:latin typeface="Aileron Thin"/>
              </a:rPr>
              <a:t>Shodwe Furniture started as a small furniture workshop in a home garage, in 2001. Our founder, Daniel Gallego, developed this business further into the leading furniture company as it is now, after 15 years of running it. Currently, our company has exported various kinds of furniture.</a:t>
            </a:r>
          </a:p>
        </p:txBody>
      </p:sp>
      <p:graphicFrame>
        <p:nvGraphicFramePr>
          <p:cNvPr id="16" name="Table 16"/>
          <p:cNvGraphicFramePr>
            <a:graphicFrameLocks noGrp="1"/>
          </p:cNvGraphicFramePr>
          <p:nvPr>
            <p:extLst>
              <p:ext uri="{D42A27DB-BD31-4B8C-83A1-F6EECF244321}">
                <p14:modId xmlns:p14="http://schemas.microsoft.com/office/powerpoint/2010/main" val="4131613119"/>
              </p:ext>
            </p:extLst>
          </p:nvPr>
        </p:nvGraphicFramePr>
        <p:xfrm>
          <a:off x="364249" y="417641"/>
          <a:ext cx="17559502" cy="9451716"/>
        </p:xfrm>
        <a:graphic>
          <a:graphicData uri="http://schemas.openxmlformats.org/drawingml/2006/table">
            <a:tbl>
              <a:tblPr/>
              <a:tblGrid>
                <a:gridCol w="1606350">
                  <a:extLst>
                    <a:ext uri="{9D8B030D-6E8A-4147-A177-3AD203B41FA5}">
                      <a16:colId xmlns:a16="http://schemas.microsoft.com/office/drawing/2014/main" val="20000"/>
                    </a:ext>
                  </a:extLst>
                </a:gridCol>
                <a:gridCol w="4136710">
                  <a:extLst>
                    <a:ext uri="{9D8B030D-6E8A-4147-A177-3AD203B41FA5}">
                      <a16:colId xmlns:a16="http://schemas.microsoft.com/office/drawing/2014/main" val="20001"/>
                    </a:ext>
                  </a:extLst>
                </a:gridCol>
                <a:gridCol w="1371270">
                  <a:extLst>
                    <a:ext uri="{9D8B030D-6E8A-4147-A177-3AD203B41FA5}">
                      <a16:colId xmlns:a16="http://schemas.microsoft.com/office/drawing/2014/main" val="20002"/>
                    </a:ext>
                  </a:extLst>
                </a:gridCol>
                <a:gridCol w="6625934">
                  <a:extLst>
                    <a:ext uri="{9D8B030D-6E8A-4147-A177-3AD203B41FA5}">
                      <a16:colId xmlns:a16="http://schemas.microsoft.com/office/drawing/2014/main" val="20003"/>
                    </a:ext>
                  </a:extLst>
                </a:gridCol>
                <a:gridCol w="1255357">
                  <a:extLst>
                    <a:ext uri="{9D8B030D-6E8A-4147-A177-3AD203B41FA5}">
                      <a16:colId xmlns:a16="http://schemas.microsoft.com/office/drawing/2014/main" val="20004"/>
                    </a:ext>
                  </a:extLst>
                </a:gridCol>
                <a:gridCol w="2563881">
                  <a:extLst>
                    <a:ext uri="{9D8B030D-6E8A-4147-A177-3AD203B41FA5}">
                      <a16:colId xmlns:a16="http://schemas.microsoft.com/office/drawing/2014/main" val="20005"/>
                    </a:ext>
                  </a:extLst>
                </a:gridCol>
              </a:tblGrid>
              <a:tr h="1066403">
                <a:tc>
                  <a:txBody>
                    <a:bodyPr/>
                    <a:lstStyle/>
                    <a:p>
                      <a:pPr marL="0" lvl="0" indent="0" algn="ctr">
                        <a:lnSpc>
                          <a:spcPts val="2659"/>
                        </a:lnSpc>
                        <a:spcBef>
                          <a:spcPct val="0"/>
                        </a:spcBef>
                        <a:defRPr/>
                      </a:pPr>
                      <a:r>
                        <a:rPr lang="en-US" sz="1899" smtClean="0">
                          <a:solidFill>
                            <a:srgbClr val="FFFFFF"/>
                          </a:solidFill>
                          <a:ea typeface="Canva Sans"/>
                        </a:rPr>
                        <a:t>프로젝트 명</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en-US" altLang="ko-KR" sz="1899" dirty="0" err="1" smtClean="0">
                          <a:solidFill>
                            <a:srgbClr val="000000"/>
                          </a:solidFill>
                          <a:latin typeface="Canva Sans"/>
                          <a:ea typeface="Canva Sans"/>
                        </a:rPr>
                        <a:t>MZ세대</a:t>
                      </a:r>
                      <a:r>
                        <a:rPr lang="en-US" altLang="ko-KR" sz="1899" dirty="0" smtClean="0">
                          <a:solidFill>
                            <a:srgbClr val="000000"/>
                          </a:solidFill>
                          <a:latin typeface="Canva Sans"/>
                          <a:ea typeface="Canva Sans"/>
                        </a:rPr>
                        <a:t> 1</a:t>
                      </a:r>
                      <a:r>
                        <a:rPr lang="ko-KR" altLang="en-US" sz="1899" dirty="0" smtClean="0">
                          <a:solidFill>
                            <a:srgbClr val="000000"/>
                          </a:solidFill>
                          <a:latin typeface="Canva Sans"/>
                          <a:ea typeface="Canva Sans"/>
                        </a:rPr>
                        <a:t>인 가구</a:t>
                      </a:r>
                      <a:r>
                        <a:rPr lang="en-US" altLang="ko-KR" sz="1899" dirty="0" smtClean="0">
                          <a:solidFill>
                            <a:srgbClr val="000000"/>
                          </a:solidFill>
                          <a:latin typeface="Canva Sans"/>
                          <a:ea typeface="Canva Sans"/>
                        </a:rPr>
                        <a:t>를 </a:t>
                      </a:r>
                      <a:r>
                        <a:rPr lang="en-US" altLang="ko-KR" sz="1899" dirty="0" err="1" smtClean="0">
                          <a:solidFill>
                            <a:srgbClr val="000000"/>
                          </a:solidFill>
                          <a:latin typeface="Canva Sans"/>
                          <a:ea typeface="Canva Sans"/>
                        </a:rPr>
                        <a:t>위한</a:t>
                      </a:r>
                      <a:r>
                        <a:rPr lang="en-US" altLang="ko-KR" sz="1899" dirty="0" smtClean="0">
                          <a:solidFill>
                            <a:srgbClr val="000000"/>
                          </a:solidFill>
                          <a:latin typeface="Canva Sans"/>
                          <a:ea typeface="Canva Sans"/>
                        </a:rPr>
                        <a:t> </a:t>
                      </a:r>
                    </a:p>
                    <a:p>
                      <a:pPr marL="0" lvl="0" indent="0" algn="ctr">
                        <a:lnSpc>
                          <a:spcPts val="2659"/>
                        </a:lnSpc>
                        <a:spcBef>
                          <a:spcPct val="0"/>
                        </a:spcBef>
                        <a:defRPr/>
                      </a:pPr>
                      <a:r>
                        <a:rPr lang="ko-KR" altLang="en-US" sz="1899" dirty="0" smtClean="0">
                          <a:solidFill>
                            <a:srgbClr val="000000"/>
                          </a:solidFill>
                          <a:latin typeface="Canva Sans"/>
                          <a:ea typeface="Canva Sans"/>
                        </a:rPr>
                        <a:t>거주</a:t>
                      </a:r>
                      <a:r>
                        <a:rPr lang="en-US" altLang="ko-KR" sz="1899" dirty="0" smtClean="0">
                          <a:solidFill>
                            <a:srgbClr val="000000"/>
                          </a:solidFill>
                          <a:latin typeface="Canva Sans"/>
                          <a:ea typeface="Canva Sans"/>
                        </a:rPr>
                        <a:t>지 </a:t>
                      </a:r>
                      <a:r>
                        <a:rPr lang="en-US" altLang="ko-KR" sz="1899" dirty="0" err="1" smtClean="0">
                          <a:solidFill>
                            <a:srgbClr val="000000"/>
                          </a:solidFill>
                          <a:latin typeface="Canva Sans"/>
                          <a:ea typeface="Canva Sans"/>
                        </a:rPr>
                        <a:t>추천</a:t>
                      </a:r>
                      <a:r>
                        <a:rPr lang="en-US" altLang="ko-KR" sz="1899" dirty="0" smtClean="0">
                          <a:solidFill>
                            <a:srgbClr val="000000"/>
                          </a:solidFill>
                          <a:latin typeface="Canva Sans"/>
                          <a:ea typeface="Canva Sans"/>
                        </a:rPr>
                        <a:t> </a:t>
                      </a:r>
                      <a:r>
                        <a:rPr lang="en-US" altLang="ko-KR" sz="1899" dirty="0" err="1" smtClean="0">
                          <a:solidFill>
                            <a:srgbClr val="000000"/>
                          </a:solidFill>
                          <a:latin typeface="Canva Sans"/>
                          <a:ea typeface="Canva Sans"/>
                        </a:rPr>
                        <a:t>서비스</a:t>
                      </a:r>
                      <a:endParaRPr lang="en-US" altLang="ko-KR"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659"/>
                        </a:lnSpc>
                        <a:spcBef>
                          <a:spcPct val="0"/>
                        </a:spcBef>
                        <a:defRPr/>
                      </a:pPr>
                      <a:r>
                        <a:rPr lang="en-US" sz="1899" smtClean="0">
                          <a:solidFill>
                            <a:srgbClr val="FFFFFF"/>
                          </a:solidFill>
                          <a:ea typeface="Canva Sans"/>
                        </a:rPr>
                        <a:t>설명</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ko-KR" altLang="en-US" sz="1899" dirty="0" smtClean="0">
                          <a:solidFill>
                            <a:srgbClr val="000000"/>
                          </a:solidFill>
                          <a:latin typeface="Canva Sans"/>
                          <a:ea typeface="Canva Sans"/>
                        </a:rPr>
                        <a:t>거주</a:t>
                      </a:r>
                      <a:r>
                        <a:rPr lang="en-US" altLang="ko-KR" sz="1899" dirty="0" smtClean="0">
                          <a:solidFill>
                            <a:srgbClr val="000000"/>
                          </a:solidFill>
                          <a:latin typeface="Canva Sans"/>
                          <a:ea typeface="Canva Sans"/>
                        </a:rPr>
                        <a:t>지 </a:t>
                      </a:r>
                      <a:r>
                        <a:rPr lang="en-US" altLang="ko-KR" sz="1899" dirty="0" smtClean="0">
                          <a:solidFill>
                            <a:srgbClr val="000000"/>
                          </a:solidFill>
                          <a:latin typeface="Canva Sans"/>
                          <a:ea typeface="Canva Sans"/>
                        </a:rPr>
                        <a:t>추천 화면(</a:t>
                      </a:r>
                      <a:r>
                        <a:rPr lang="ko-KR" altLang="en-US" sz="1899" dirty="0" smtClean="0">
                          <a:solidFill>
                            <a:srgbClr val="000000"/>
                          </a:solidFill>
                          <a:latin typeface="Canva Sans"/>
                          <a:ea typeface="Canva Sans"/>
                        </a:rPr>
                        <a:t>월</a:t>
                      </a:r>
                      <a:r>
                        <a:rPr lang="en-US" altLang="ko-KR" sz="1899" dirty="0" smtClean="0">
                          <a:solidFill>
                            <a:srgbClr val="000000"/>
                          </a:solidFill>
                          <a:latin typeface="Canva Sans"/>
                          <a:ea typeface="Canva Sans"/>
                        </a:rPr>
                        <a:t>세 선택)</a:t>
                      </a:r>
                      <a:endParaRPr lang="en-US" altLang="ko-KR"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659"/>
                        </a:lnSpc>
                        <a:spcBef>
                          <a:spcPct val="0"/>
                        </a:spcBef>
                        <a:defRPr/>
                      </a:pPr>
                      <a:r>
                        <a:rPr lang="en-US" sz="1899" smtClean="0">
                          <a:solidFill>
                            <a:srgbClr val="FFFFFF"/>
                          </a:solidFill>
                          <a:ea typeface="Canva Sans"/>
                        </a:rPr>
                        <a:t>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en-US" sz="1899" dirty="0" smtClean="0">
                          <a:solidFill>
                            <a:srgbClr val="000000"/>
                          </a:solidFill>
                          <a:latin typeface="Canva Sans"/>
                        </a:rPr>
                        <a:t>7</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23630">
                <a:tc>
                  <a:txBody>
                    <a:bodyPr/>
                    <a:lstStyle/>
                    <a:p>
                      <a:pPr marL="0" lvl="0" indent="0" algn="ctr">
                        <a:lnSpc>
                          <a:spcPts val="2659"/>
                        </a:lnSpc>
                        <a:spcBef>
                          <a:spcPct val="0"/>
                        </a:spcBef>
                        <a:defRPr/>
                      </a:pPr>
                      <a:r>
                        <a:rPr lang="en-US" sz="1899" smtClean="0">
                          <a:solidFill>
                            <a:srgbClr val="FFFFFF"/>
                          </a:solidFill>
                          <a:ea typeface="Canva Sans"/>
                        </a:rPr>
                        <a:t>화면 경로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gridSpan="5">
                  <a:txBody>
                    <a:bodyPr/>
                    <a:lstStyle/>
                    <a:p>
                      <a:pPr marL="0" lvl="0" indent="0" algn="ctr">
                        <a:lnSpc>
                          <a:spcPts val="2659"/>
                        </a:lnSpc>
                        <a:spcBef>
                          <a:spcPct val="0"/>
                        </a:spcBef>
                        <a:defRPr/>
                      </a:pPr>
                      <a:r>
                        <a:rPr lang="en-US" sz="1899" smtClean="0">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3630">
                <a:tc rowSpan="4" gridSpan="4">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4"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4"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4"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gridSpan="2">
                  <a:txBody>
                    <a:bodyPr/>
                    <a:lstStyle/>
                    <a:p>
                      <a:pPr marL="0" lvl="0" indent="0" algn="ctr">
                        <a:lnSpc>
                          <a:spcPts val="2659"/>
                        </a:lnSpc>
                        <a:spcBef>
                          <a:spcPct val="0"/>
                        </a:spcBef>
                        <a:defRPr/>
                      </a:pPr>
                      <a:r>
                        <a:rPr lang="en-US" sz="1899" smtClean="0">
                          <a:solidFill>
                            <a:srgbClr val="FFFFFF"/>
                          </a:solidFill>
                          <a:latin typeface="Canva Sans"/>
                        </a:rPr>
                        <a:t>Description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hMerge="1">
                  <a:txBody>
                    <a:bodyPr/>
                    <a:lstStyle/>
                    <a:p>
                      <a:pPr marL="0" lvl="0" indent="0" algn="ctr">
                        <a:lnSpc>
                          <a:spcPts val="2659"/>
                        </a:lnSpc>
                        <a:spcBef>
                          <a:spcPct val="0"/>
                        </a:spcBef>
                        <a:defRPr/>
                      </a:pPr>
                      <a:r>
                        <a:rPr lang="en-US" sz="1899">
                          <a:solidFill>
                            <a:srgbClr val="FFFFFF"/>
                          </a:solidFill>
                          <a:latin typeface="Canva Sans"/>
                        </a:rPr>
                        <a:t>Description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extLst>
                  <a:ext uri="{0D108BD9-81ED-4DB2-BD59-A6C34878D82A}">
                    <a16:rowId xmlns:a16="http://schemas.microsoft.com/office/drawing/2014/main" val="10002"/>
                  </a:ext>
                </a:extLst>
              </a:tr>
              <a:tr h="1180660">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smtClean="0">
                          <a:solidFill>
                            <a:srgbClr val="000000"/>
                          </a:solidFill>
                          <a:latin typeface="Canva Sans"/>
                        </a:rPr>
                        <a:t>1</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altLang="ko-KR" sz="1500" dirty="0" smtClean="0">
                          <a:solidFill>
                            <a:srgbClr val="000000"/>
                          </a:solidFill>
                          <a:ea typeface="Canva Sans"/>
                        </a:rPr>
                        <a:t>사용자가 최대로 가능한</a:t>
                      </a:r>
                      <a:endParaRPr lang="en-US" altLang="ko-KR" sz="1100" dirty="0" smtClean="0"/>
                    </a:p>
                    <a:p>
                      <a:pPr algn="ctr">
                        <a:lnSpc>
                          <a:spcPts val="2100"/>
                        </a:lnSpc>
                      </a:pPr>
                      <a:r>
                        <a:rPr lang="en-US" altLang="ko-KR" sz="1500" dirty="0" smtClean="0">
                          <a:solidFill>
                            <a:srgbClr val="000000"/>
                          </a:solidFill>
                          <a:ea typeface="Canva Sans"/>
                        </a:rPr>
                        <a:t>보증금과 월세를 </a:t>
                      </a:r>
                      <a:r>
                        <a:rPr lang="en-US" altLang="ko-KR" sz="1500" dirty="0" smtClean="0">
                          <a:solidFill>
                            <a:srgbClr val="000000"/>
                          </a:solidFill>
                          <a:latin typeface="Canva Sans"/>
                          <a:ea typeface="Canva Sans"/>
                        </a:rPr>
                        <a:t>입력한다.</a:t>
                      </a:r>
                      <a:endParaRPr lang="en-US" altLang="ko-KR" sz="1500" dirty="0">
                        <a:solidFill>
                          <a:srgbClr val="000000"/>
                        </a:solidFill>
                        <a:latin typeface="Canva Sans"/>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285460">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smtClean="0">
                          <a:solidFill>
                            <a:srgbClr val="000000"/>
                          </a:solidFill>
                          <a:latin typeface="Canva Sans"/>
                        </a:rPr>
                        <a:t>2</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altLang="ko-KR" sz="1500" smtClean="0">
                          <a:solidFill>
                            <a:srgbClr val="000000"/>
                          </a:solidFill>
                          <a:ea typeface="Canva Sans"/>
                        </a:rPr>
                        <a:t>치안과 편의 점수를</a:t>
                      </a:r>
                      <a:endParaRPr lang="en-US" altLang="ko-KR" sz="1100" smtClean="0"/>
                    </a:p>
                    <a:p>
                      <a:pPr algn="ctr">
                        <a:lnSpc>
                          <a:spcPts val="2100"/>
                        </a:lnSpc>
                      </a:pPr>
                      <a:r>
                        <a:rPr lang="en-US" altLang="ko-KR" sz="1500" smtClean="0">
                          <a:solidFill>
                            <a:srgbClr val="000000"/>
                          </a:solidFill>
                          <a:ea typeface="Canva Sans"/>
                        </a:rPr>
                        <a:t>슬라이드 바로 </a:t>
                      </a:r>
                    </a:p>
                    <a:p>
                      <a:pPr algn="ctr">
                        <a:lnSpc>
                          <a:spcPts val="2100"/>
                        </a:lnSpc>
                      </a:pPr>
                      <a:r>
                        <a:rPr lang="en-US" altLang="ko-KR" sz="1500" smtClean="0">
                          <a:solidFill>
                            <a:srgbClr val="000000"/>
                          </a:solidFill>
                          <a:latin typeface="Canva Sans"/>
                          <a:ea typeface="Canva Sans"/>
                        </a:rPr>
                        <a:t>비중을 선택한다.</a:t>
                      </a:r>
                      <a:endParaRPr lang="en-US" altLang="ko-KR" sz="1500" dirty="0">
                        <a:solidFill>
                          <a:srgbClr val="000000"/>
                        </a:solidFill>
                        <a:latin typeface="Canva Sans"/>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470996">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gridSpan="2">
                  <a:txBody>
                    <a:bodyPr/>
                    <a:lstStyle/>
                    <a:p>
                      <a:pPr marL="0" lvl="0" indent="0" algn="ctr">
                        <a:lnSpc>
                          <a:spcPts val="2100"/>
                        </a:lnSpc>
                        <a:spcBef>
                          <a:spcPct val="0"/>
                        </a:spcBef>
                        <a:defRPr/>
                      </a:pP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algn="ctr">
                        <a:lnSpc>
                          <a:spcPts val="2100"/>
                        </a:lnSpc>
                        <a:defRPr/>
                      </a:pP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18" name="Freeform 17"/>
          <p:cNvSpPr/>
          <p:nvPr/>
        </p:nvSpPr>
        <p:spPr>
          <a:xfrm>
            <a:off x="363358" y="2230542"/>
            <a:ext cx="13726800" cy="7628400"/>
          </a:xfrm>
          <a:custGeom>
            <a:avLst/>
            <a:gdLst/>
            <a:ahLst/>
            <a:cxnLst/>
            <a:rect l="l" t="t" r="r" b="b"/>
            <a:pathLst>
              <a:path w="12351876" h="6929101">
                <a:moveTo>
                  <a:pt x="0" y="0"/>
                </a:moveTo>
                <a:lnTo>
                  <a:pt x="12351876" y="0"/>
                </a:lnTo>
                <a:lnTo>
                  <a:pt x="12351876" y="6929101"/>
                </a:lnTo>
                <a:lnTo>
                  <a:pt x="0" y="6929101"/>
                </a:lnTo>
                <a:lnTo>
                  <a:pt x="0" y="0"/>
                </a:lnTo>
                <a:close/>
              </a:path>
            </a:pathLst>
          </a:custGeom>
          <a:blipFill>
            <a:blip r:embed="rId7"/>
            <a:stretch>
              <a:fillRect/>
            </a:stretch>
          </a:blipFill>
        </p:spPr>
      </p:sp>
      <p:sp>
        <p:nvSpPr>
          <p:cNvPr id="19" name="타원 18"/>
          <p:cNvSpPr/>
          <p:nvPr/>
        </p:nvSpPr>
        <p:spPr>
          <a:xfrm>
            <a:off x="3343234" y="5550838"/>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2</a:t>
            </a:r>
            <a:endParaRPr lang="ko-KR" altLang="en-US" dirty="0"/>
          </a:p>
        </p:txBody>
      </p:sp>
      <p:sp>
        <p:nvSpPr>
          <p:cNvPr id="20" name="타원 19"/>
          <p:cNvSpPr/>
          <p:nvPr/>
        </p:nvSpPr>
        <p:spPr>
          <a:xfrm>
            <a:off x="3343234" y="41529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a:t>
            </a:r>
            <a:endParaRPr lang="ko-KR" altLang="en-US" dirty="0"/>
          </a:p>
        </p:txBody>
      </p:sp>
    </p:spTree>
    <p:extLst>
      <p:ext uri="{BB962C8B-B14F-4D97-AF65-F5344CB8AC3E}">
        <p14:creationId xmlns:p14="http://schemas.microsoft.com/office/powerpoint/2010/main" val="42070452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53" t="-3076" r="-3076" b="-3053"/>
            </a:stretch>
          </a:blipFill>
        </p:spPr>
      </p:sp>
      <p:grpSp>
        <p:nvGrpSpPr>
          <p:cNvPr id="3" name="Group 3"/>
          <p:cNvGrpSpPr/>
          <p:nvPr/>
        </p:nvGrpSpPr>
        <p:grpSpPr>
          <a:xfrm>
            <a:off x="-5690282" y="-1237098"/>
            <a:ext cx="12820615" cy="128206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7137590" y="6469995"/>
            <a:ext cx="13230748" cy="4432300"/>
          </a:xfrm>
          <a:custGeom>
            <a:avLst/>
            <a:gdLst/>
            <a:ahLst/>
            <a:cxnLst/>
            <a:rect l="l" t="t" r="r" b="b"/>
            <a:pathLst>
              <a:path w="13230748" h="4432300">
                <a:moveTo>
                  <a:pt x="0" y="0"/>
                </a:moveTo>
                <a:lnTo>
                  <a:pt x="13230748" y="0"/>
                </a:lnTo>
                <a:lnTo>
                  <a:pt x="13230748" y="4432301"/>
                </a:lnTo>
                <a:lnTo>
                  <a:pt x="0" y="443230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7" name="Group 7"/>
          <p:cNvGrpSpPr/>
          <p:nvPr/>
        </p:nvGrpSpPr>
        <p:grpSpPr>
          <a:xfrm>
            <a:off x="3158992" y="2218216"/>
            <a:ext cx="5850568" cy="585056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7EAA"/>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808770" y="977265"/>
            <a:ext cx="3504683" cy="1543050"/>
            <a:chOff x="0" y="0"/>
            <a:chExt cx="923044" cy="406400"/>
          </a:xfrm>
        </p:grpSpPr>
        <p:sp>
          <p:nvSpPr>
            <p:cNvPr id="11" name="Freeform 11"/>
            <p:cNvSpPr/>
            <p:nvPr/>
          </p:nvSpPr>
          <p:spPr>
            <a:xfrm>
              <a:off x="0" y="0"/>
              <a:ext cx="923044" cy="406400"/>
            </a:xfrm>
            <a:custGeom>
              <a:avLst/>
              <a:gdLst/>
              <a:ahLst/>
              <a:cxnLst/>
              <a:rect l="l" t="t" r="r" b="b"/>
              <a:pathLst>
                <a:path w="923044" h="406400">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2" name="TextBox 12"/>
            <p:cNvSpPr txBox="1"/>
            <p:nvPr/>
          </p:nvSpPr>
          <p:spPr>
            <a:xfrm>
              <a:off x="0" y="-38100"/>
              <a:ext cx="923044" cy="444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295071" y="1273762"/>
            <a:ext cx="950056" cy="950056"/>
          </a:xfrm>
          <a:custGeom>
            <a:avLst/>
            <a:gdLst/>
            <a:ahLst/>
            <a:cxnLst/>
            <a:rect l="l" t="t" r="r" b="b"/>
            <a:pathLst>
              <a:path w="950056" h="950056">
                <a:moveTo>
                  <a:pt x="0" y="0"/>
                </a:moveTo>
                <a:lnTo>
                  <a:pt x="950056" y="0"/>
                </a:lnTo>
                <a:lnTo>
                  <a:pt x="950056" y="950056"/>
                </a:lnTo>
                <a:lnTo>
                  <a:pt x="0" y="95005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4" name="TextBox 14"/>
          <p:cNvSpPr txBox="1"/>
          <p:nvPr/>
        </p:nvSpPr>
        <p:spPr>
          <a:xfrm>
            <a:off x="10051656" y="2615137"/>
            <a:ext cx="5329863" cy="1057613"/>
          </a:xfrm>
          <a:prstGeom prst="rect">
            <a:avLst/>
          </a:prstGeom>
        </p:spPr>
        <p:txBody>
          <a:bodyPr lIns="0" tIns="0" rIns="0" bIns="0" rtlCol="0" anchor="t">
            <a:spAutoFit/>
          </a:bodyPr>
          <a:lstStyle/>
          <a:p>
            <a:pPr>
              <a:lnSpc>
                <a:spcPts val="8682"/>
              </a:lnSpc>
            </a:pPr>
            <a:r>
              <a:rPr lang="en-US" sz="6202">
                <a:solidFill>
                  <a:srgbClr val="8AB7E2"/>
                </a:solidFill>
                <a:latin typeface="Alata"/>
              </a:rPr>
              <a:t>Who are we?</a:t>
            </a:r>
          </a:p>
        </p:txBody>
      </p:sp>
      <p:sp>
        <p:nvSpPr>
          <p:cNvPr id="15" name="TextBox 15"/>
          <p:cNvSpPr txBox="1"/>
          <p:nvPr/>
        </p:nvSpPr>
        <p:spPr>
          <a:xfrm>
            <a:off x="10051656" y="3876427"/>
            <a:ext cx="5329863" cy="2593568"/>
          </a:xfrm>
          <a:prstGeom prst="rect">
            <a:avLst/>
          </a:prstGeom>
        </p:spPr>
        <p:txBody>
          <a:bodyPr lIns="0" tIns="0" rIns="0" bIns="0" rtlCol="0" anchor="t">
            <a:spAutoFit/>
          </a:bodyPr>
          <a:lstStyle/>
          <a:p>
            <a:pPr algn="just">
              <a:lnSpc>
                <a:spcPts val="2940"/>
              </a:lnSpc>
            </a:pPr>
            <a:r>
              <a:rPr lang="en-US" sz="2100">
                <a:solidFill>
                  <a:srgbClr val="1C3879"/>
                </a:solidFill>
                <a:latin typeface="Aileron Thin"/>
              </a:rPr>
              <a:t>Shodwe Furniture started as a small furniture workshop in a home garage, in 2001. Our founder, Daniel Gallego, developed this business further into the leading furniture company as it is now, after 15 years of running it. Currently, our company has exported various kinds of furniture.</a:t>
            </a:r>
          </a:p>
        </p:txBody>
      </p:sp>
      <p:graphicFrame>
        <p:nvGraphicFramePr>
          <p:cNvPr id="16" name="Table 16"/>
          <p:cNvGraphicFramePr>
            <a:graphicFrameLocks noGrp="1"/>
          </p:cNvGraphicFramePr>
          <p:nvPr>
            <p:extLst>
              <p:ext uri="{D42A27DB-BD31-4B8C-83A1-F6EECF244321}">
                <p14:modId xmlns:p14="http://schemas.microsoft.com/office/powerpoint/2010/main" val="3739088011"/>
              </p:ext>
            </p:extLst>
          </p:nvPr>
        </p:nvGraphicFramePr>
        <p:xfrm>
          <a:off x="364249" y="417986"/>
          <a:ext cx="17559502" cy="9451027"/>
        </p:xfrm>
        <a:graphic>
          <a:graphicData uri="http://schemas.openxmlformats.org/drawingml/2006/table">
            <a:tbl>
              <a:tblPr/>
              <a:tblGrid>
                <a:gridCol w="1606350">
                  <a:extLst>
                    <a:ext uri="{9D8B030D-6E8A-4147-A177-3AD203B41FA5}">
                      <a16:colId xmlns:a16="http://schemas.microsoft.com/office/drawing/2014/main" val="20000"/>
                    </a:ext>
                  </a:extLst>
                </a:gridCol>
                <a:gridCol w="4136710">
                  <a:extLst>
                    <a:ext uri="{9D8B030D-6E8A-4147-A177-3AD203B41FA5}">
                      <a16:colId xmlns:a16="http://schemas.microsoft.com/office/drawing/2014/main" val="20001"/>
                    </a:ext>
                  </a:extLst>
                </a:gridCol>
                <a:gridCol w="1371270">
                  <a:extLst>
                    <a:ext uri="{9D8B030D-6E8A-4147-A177-3AD203B41FA5}">
                      <a16:colId xmlns:a16="http://schemas.microsoft.com/office/drawing/2014/main" val="20002"/>
                    </a:ext>
                  </a:extLst>
                </a:gridCol>
                <a:gridCol w="6625934">
                  <a:extLst>
                    <a:ext uri="{9D8B030D-6E8A-4147-A177-3AD203B41FA5}">
                      <a16:colId xmlns:a16="http://schemas.microsoft.com/office/drawing/2014/main" val="20003"/>
                    </a:ext>
                  </a:extLst>
                </a:gridCol>
                <a:gridCol w="1255357">
                  <a:extLst>
                    <a:ext uri="{9D8B030D-6E8A-4147-A177-3AD203B41FA5}">
                      <a16:colId xmlns:a16="http://schemas.microsoft.com/office/drawing/2014/main" val="20004"/>
                    </a:ext>
                  </a:extLst>
                </a:gridCol>
                <a:gridCol w="2563881">
                  <a:extLst>
                    <a:ext uri="{9D8B030D-6E8A-4147-A177-3AD203B41FA5}">
                      <a16:colId xmlns:a16="http://schemas.microsoft.com/office/drawing/2014/main" val="20005"/>
                    </a:ext>
                  </a:extLst>
                </a:gridCol>
              </a:tblGrid>
              <a:tr h="1066694">
                <a:tc>
                  <a:txBody>
                    <a:bodyPr/>
                    <a:lstStyle/>
                    <a:p>
                      <a:pPr marL="0" lvl="0" indent="0" algn="ctr">
                        <a:lnSpc>
                          <a:spcPts val="2659"/>
                        </a:lnSpc>
                        <a:spcBef>
                          <a:spcPct val="0"/>
                        </a:spcBef>
                        <a:defRPr/>
                      </a:pPr>
                      <a:r>
                        <a:rPr lang="en-US" sz="1899" smtClean="0">
                          <a:solidFill>
                            <a:srgbClr val="FFFFFF"/>
                          </a:solidFill>
                          <a:ea typeface="Canva Sans"/>
                        </a:rPr>
                        <a:t>프로젝트 명</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en-US" altLang="ko-KR" sz="1899" dirty="0" err="1" smtClean="0">
                          <a:solidFill>
                            <a:srgbClr val="000000"/>
                          </a:solidFill>
                          <a:latin typeface="Canva Sans"/>
                          <a:ea typeface="Canva Sans"/>
                        </a:rPr>
                        <a:t>MZ세대</a:t>
                      </a:r>
                      <a:r>
                        <a:rPr lang="en-US" altLang="ko-KR" sz="1899" dirty="0" smtClean="0">
                          <a:solidFill>
                            <a:srgbClr val="000000"/>
                          </a:solidFill>
                          <a:latin typeface="Canva Sans"/>
                          <a:ea typeface="Canva Sans"/>
                        </a:rPr>
                        <a:t> 1</a:t>
                      </a:r>
                      <a:r>
                        <a:rPr lang="ko-KR" altLang="en-US" sz="1899" dirty="0" smtClean="0">
                          <a:solidFill>
                            <a:srgbClr val="000000"/>
                          </a:solidFill>
                          <a:latin typeface="Canva Sans"/>
                          <a:ea typeface="Canva Sans"/>
                        </a:rPr>
                        <a:t>인 가구</a:t>
                      </a:r>
                      <a:r>
                        <a:rPr lang="en-US" altLang="ko-KR" sz="1899" dirty="0" smtClean="0">
                          <a:solidFill>
                            <a:srgbClr val="000000"/>
                          </a:solidFill>
                          <a:latin typeface="Canva Sans"/>
                          <a:ea typeface="Canva Sans"/>
                        </a:rPr>
                        <a:t>를 </a:t>
                      </a:r>
                      <a:r>
                        <a:rPr lang="en-US" altLang="ko-KR" sz="1899" dirty="0" err="1" smtClean="0">
                          <a:solidFill>
                            <a:srgbClr val="000000"/>
                          </a:solidFill>
                          <a:latin typeface="Canva Sans"/>
                          <a:ea typeface="Canva Sans"/>
                        </a:rPr>
                        <a:t>위한</a:t>
                      </a:r>
                      <a:r>
                        <a:rPr lang="en-US" altLang="ko-KR" sz="1899" dirty="0" smtClean="0">
                          <a:solidFill>
                            <a:srgbClr val="000000"/>
                          </a:solidFill>
                          <a:latin typeface="Canva Sans"/>
                          <a:ea typeface="Canva Sans"/>
                        </a:rPr>
                        <a:t> </a:t>
                      </a:r>
                    </a:p>
                    <a:p>
                      <a:pPr marL="0" lvl="0" indent="0" algn="ctr">
                        <a:lnSpc>
                          <a:spcPts val="2659"/>
                        </a:lnSpc>
                        <a:spcBef>
                          <a:spcPct val="0"/>
                        </a:spcBef>
                        <a:defRPr/>
                      </a:pPr>
                      <a:r>
                        <a:rPr lang="ko-KR" altLang="en-US" sz="1899" dirty="0" smtClean="0">
                          <a:solidFill>
                            <a:srgbClr val="000000"/>
                          </a:solidFill>
                          <a:latin typeface="Canva Sans"/>
                          <a:ea typeface="Canva Sans"/>
                        </a:rPr>
                        <a:t>거주</a:t>
                      </a:r>
                      <a:r>
                        <a:rPr lang="en-US" altLang="ko-KR" sz="1899" dirty="0" smtClean="0">
                          <a:solidFill>
                            <a:srgbClr val="000000"/>
                          </a:solidFill>
                          <a:latin typeface="Canva Sans"/>
                          <a:ea typeface="Canva Sans"/>
                        </a:rPr>
                        <a:t>지 </a:t>
                      </a:r>
                      <a:r>
                        <a:rPr lang="en-US" altLang="ko-KR" sz="1899" dirty="0" err="1" smtClean="0">
                          <a:solidFill>
                            <a:srgbClr val="000000"/>
                          </a:solidFill>
                          <a:latin typeface="Canva Sans"/>
                          <a:ea typeface="Canva Sans"/>
                        </a:rPr>
                        <a:t>추천</a:t>
                      </a:r>
                      <a:r>
                        <a:rPr lang="en-US" altLang="ko-KR" sz="1899" dirty="0" smtClean="0">
                          <a:solidFill>
                            <a:srgbClr val="000000"/>
                          </a:solidFill>
                          <a:latin typeface="Canva Sans"/>
                          <a:ea typeface="Canva Sans"/>
                        </a:rPr>
                        <a:t> </a:t>
                      </a:r>
                      <a:r>
                        <a:rPr lang="en-US" altLang="ko-KR" sz="1899" dirty="0" err="1" smtClean="0">
                          <a:solidFill>
                            <a:srgbClr val="000000"/>
                          </a:solidFill>
                          <a:latin typeface="Canva Sans"/>
                          <a:ea typeface="Canva Sans"/>
                        </a:rPr>
                        <a:t>서비스</a:t>
                      </a:r>
                      <a:endParaRPr lang="en-US" altLang="ko-KR"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659"/>
                        </a:lnSpc>
                        <a:spcBef>
                          <a:spcPct val="0"/>
                        </a:spcBef>
                        <a:defRPr/>
                      </a:pPr>
                      <a:r>
                        <a:rPr lang="en-US" sz="1899" smtClean="0">
                          <a:solidFill>
                            <a:srgbClr val="FFFFFF"/>
                          </a:solidFill>
                          <a:ea typeface="Canva Sans"/>
                        </a:rPr>
                        <a:t>설명</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ko-KR" altLang="en-US" sz="1899" dirty="0" smtClean="0">
                          <a:solidFill>
                            <a:srgbClr val="000000"/>
                          </a:solidFill>
                          <a:ea typeface="Canva Sans"/>
                        </a:rPr>
                        <a:t>거주지</a:t>
                      </a:r>
                      <a:r>
                        <a:rPr lang="en-US" altLang="ko-KR" sz="1899" dirty="0" smtClean="0">
                          <a:solidFill>
                            <a:srgbClr val="000000"/>
                          </a:solidFill>
                          <a:ea typeface="Canva Sans"/>
                        </a:rPr>
                        <a:t> </a:t>
                      </a:r>
                      <a:r>
                        <a:rPr lang="en-US" altLang="ko-KR" sz="1899" dirty="0" smtClean="0">
                          <a:solidFill>
                            <a:srgbClr val="000000"/>
                          </a:solidFill>
                          <a:ea typeface="Canva Sans"/>
                        </a:rPr>
                        <a:t>추천 결과</a:t>
                      </a:r>
                      <a:endParaRPr lang="en-US" altLang="ko-KR"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659"/>
                        </a:lnSpc>
                        <a:spcBef>
                          <a:spcPct val="0"/>
                        </a:spcBef>
                        <a:defRPr/>
                      </a:pPr>
                      <a:r>
                        <a:rPr lang="en-US" sz="1899" smtClean="0">
                          <a:solidFill>
                            <a:srgbClr val="FFFFFF"/>
                          </a:solidFill>
                          <a:ea typeface="Canva Sans"/>
                        </a:rPr>
                        <a:t>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en-US" sz="1899" dirty="0" smtClean="0">
                          <a:solidFill>
                            <a:srgbClr val="000000"/>
                          </a:solidFill>
                          <a:latin typeface="Canva Sans"/>
                        </a:rPr>
                        <a:t>8</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23828">
                <a:tc>
                  <a:txBody>
                    <a:bodyPr/>
                    <a:lstStyle/>
                    <a:p>
                      <a:pPr marL="0" lvl="0" indent="0" algn="ctr">
                        <a:lnSpc>
                          <a:spcPts val="2659"/>
                        </a:lnSpc>
                        <a:spcBef>
                          <a:spcPct val="0"/>
                        </a:spcBef>
                        <a:defRPr/>
                      </a:pPr>
                      <a:r>
                        <a:rPr lang="en-US" sz="1899" smtClean="0">
                          <a:solidFill>
                            <a:srgbClr val="FFFFFF"/>
                          </a:solidFill>
                          <a:ea typeface="Canva Sans"/>
                        </a:rPr>
                        <a:t>화면 경로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gridSpan="5">
                  <a:txBody>
                    <a:bodyPr/>
                    <a:lstStyle/>
                    <a:p>
                      <a:pPr marL="0" lvl="0" indent="0" algn="ctr">
                        <a:lnSpc>
                          <a:spcPts val="2659"/>
                        </a:lnSpc>
                        <a:spcBef>
                          <a:spcPct val="0"/>
                        </a:spcBef>
                        <a:defRPr/>
                      </a:pPr>
                      <a:r>
                        <a:rPr lang="en-US" sz="1899" smtClean="0">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3828">
                <a:tc rowSpan="4" gridSpan="4">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4"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4"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4"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gridSpan="2">
                  <a:txBody>
                    <a:bodyPr/>
                    <a:lstStyle/>
                    <a:p>
                      <a:pPr marL="0" lvl="0" indent="0" algn="ctr">
                        <a:lnSpc>
                          <a:spcPts val="2659"/>
                        </a:lnSpc>
                        <a:spcBef>
                          <a:spcPct val="0"/>
                        </a:spcBef>
                        <a:defRPr/>
                      </a:pPr>
                      <a:r>
                        <a:rPr lang="en-US" sz="1899" smtClean="0">
                          <a:solidFill>
                            <a:srgbClr val="FFFFFF"/>
                          </a:solidFill>
                          <a:latin typeface="Canva Sans"/>
                        </a:rPr>
                        <a:t>Description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hMerge="1">
                  <a:txBody>
                    <a:bodyPr/>
                    <a:lstStyle/>
                    <a:p>
                      <a:pPr marL="0" lvl="0" indent="0" algn="ctr">
                        <a:lnSpc>
                          <a:spcPts val="2659"/>
                        </a:lnSpc>
                        <a:spcBef>
                          <a:spcPct val="0"/>
                        </a:spcBef>
                        <a:defRPr/>
                      </a:pPr>
                      <a:r>
                        <a:rPr lang="en-US" sz="1899">
                          <a:solidFill>
                            <a:srgbClr val="FFFFFF"/>
                          </a:solidFill>
                          <a:latin typeface="Canva Sans"/>
                        </a:rPr>
                        <a:t>Description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extLst>
                  <a:ext uri="{0D108BD9-81ED-4DB2-BD59-A6C34878D82A}">
                    <a16:rowId xmlns:a16="http://schemas.microsoft.com/office/drawing/2014/main" val="10002"/>
                  </a:ext>
                </a:extLst>
              </a:tr>
              <a:tr h="1180543">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smtClean="0">
                          <a:solidFill>
                            <a:srgbClr val="000000"/>
                          </a:solidFill>
                          <a:latin typeface="Canva Sans"/>
                        </a:rPr>
                        <a:t>1</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altLang="ko-KR" sz="1500" dirty="0" smtClean="0">
                          <a:solidFill>
                            <a:srgbClr val="000000"/>
                          </a:solidFill>
                          <a:latin typeface="Canva Sans"/>
                          <a:ea typeface="Canva Sans"/>
                        </a:rPr>
                        <a:t>총 3개 지역 추천 결과를 </a:t>
                      </a:r>
                      <a:endParaRPr lang="en-US" altLang="ko-KR" sz="1100" dirty="0" smtClean="0"/>
                    </a:p>
                    <a:p>
                      <a:pPr algn="ctr">
                        <a:lnSpc>
                          <a:spcPts val="2100"/>
                        </a:lnSpc>
                      </a:pPr>
                      <a:r>
                        <a:rPr lang="en-US" altLang="ko-KR" sz="1500" dirty="0" smtClean="0">
                          <a:solidFill>
                            <a:srgbClr val="000000"/>
                          </a:solidFill>
                          <a:latin typeface="Canva Sans"/>
                          <a:ea typeface="Canva Sans"/>
                        </a:rPr>
                        <a:t>보여준다.</a:t>
                      </a:r>
                      <a:endParaRPr lang="en-US" altLang="ko-KR" sz="1500" dirty="0">
                        <a:solidFill>
                          <a:srgbClr val="000000"/>
                        </a:solidFill>
                        <a:latin typeface="Canva Sans"/>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285332">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smtClean="0">
                          <a:solidFill>
                            <a:srgbClr val="000000"/>
                          </a:solidFill>
                          <a:latin typeface="Canva Sans"/>
                        </a:rPr>
                        <a:t>2</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altLang="ko-KR" sz="1500" dirty="0" smtClean="0">
                          <a:solidFill>
                            <a:srgbClr val="000000"/>
                          </a:solidFill>
                          <a:ea typeface="Canva Sans"/>
                        </a:rPr>
                        <a:t>각 추천 지역마다 평균 </a:t>
                      </a:r>
                      <a:endParaRPr lang="en-US" altLang="ko-KR" sz="1100" dirty="0" smtClean="0"/>
                    </a:p>
                    <a:p>
                      <a:pPr algn="ctr">
                        <a:lnSpc>
                          <a:spcPts val="2100"/>
                        </a:lnSpc>
                      </a:pPr>
                      <a:r>
                        <a:rPr lang="en-US" altLang="ko-KR" sz="1500" dirty="0" smtClean="0">
                          <a:solidFill>
                            <a:srgbClr val="000000"/>
                          </a:solidFill>
                          <a:latin typeface="Canva Sans"/>
                          <a:ea typeface="Canva Sans"/>
                        </a:rPr>
                        <a:t>전세금 or 평균 보증금과 </a:t>
                      </a:r>
                    </a:p>
                    <a:p>
                      <a:pPr algn="ctr">
                        <a:lnSpc>
                          <a:spcPts val="2100"/>
                        </a:lnSpc>
                      </a:pPr>
                      <a:r>
                        <a:rPr lang="en-US" altLang="ko-KR" sz="1500" dirty="0" smtClean="0">
                          <a:solidFill>
                            <a:srgbClr val="000000"/>
                          </a:solidFill>
                          <a:ea typeface="Canva Sans"/>
                        </a:rPr>
                        <a:t>월세비를 보여준다.</a:t>
                      </a: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470552">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gridSpan="2">
                  <a:txBody>
                    <a:bodyPr/>
                    <a:lstStyle/>
                    <a:p>
                      <a:pPr marL="0" lvl="0" indent="0" algn="ctr">
                        <a:lnSpc>
                          <a:spcPts val="2100"/>
                        </a:lnSpc>
                        <a:spcBef>
                          <a:spcPct val="0"/>
                        </a:spcBef>
                        <a:defRPr/>
                      </a:pP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algn="ctr">
                        <a:lnSpc>
                          <a:spcPts val="2100"/>
                        </a:lnSpc>
                        <a:defRPr/>
                      </a:pP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19" name="Freeform 17"/>
          <p:cNvSpPr/>
          <p:nvPr/>
        </p:nvSpPr>
        <p:spPr>
          <a:xfrm>
            <a:off x="364249" y="2218216"/>
            <a:ext cx="13726800" cy="7628400"/>
          </a:xfrm>
          <a:custGeom>
            <a:avLst/>
            <a:gdLst/>
            <a:ahLst/>
            <a:cxnLst/>
            <a:rect l="l" t="t" r="r" b="b"/>
            <a:pathLst>
              <a:path w="12443365" h="6955419">
                <a:moveTo>
                  <a:pt x="0" y="0"/>
                </a:moveTo>
                <a:lnTo>
                  <a:pt x="12443364" y="0"/>
                </a:lnTo>
                <a:lnTo>
                  <a:pt x="12443364" y="6955418"/>
                </a:lnTo>
                <a:lnTo>
                  <a:pt x="0" y="6955418"/>
                </a:lnTo>
                <a:lnTo>
                  <a:pt x="0" y="0"/>
                </a:lnTo>
                <a:close/>
              </a:path>
            </a:pathLst>
          </a:custGeom>
          <a:blipFill>
            <a:blip r:embed="rId7"/>
            <a:stretch>
              <a:fillRect/>
            </a:stretch>
          </a:blipFill>
        </p:spPr>
      </p:sp>
      <p:sp>
        <p:nvSpPr>
          <p:cNvPr id="18" name="타원 17"/>
          <p:cNvSpPr/>
          <p:nvPr/>
        </p:nvSpPr>
        <p:spPr>
          <a:xfrm>
            <a:off x="3343234" y="5450252"/>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2</a:t>
            </a:r>
            <a:endParaRPr lang="ko-KR" altLang="en-US" dirty="0"/>
          </a:p>
        </p:txBody>
      </p:sp>
      <p:sp>
        <p:nvSpPr>
          <p:cNvPr id="20" name="타원 19"/>
          <p:cNvSpPr/>
          <p:nvPr/>
        </p:nvSpPr>
        <p:spPr>
          <a:xfrm>
            <a:off x="3343234" y="3137109"/>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a:t>
            </a:r>
            <a:endParaRPr lang="ko-KR" altLang="en-US" dirty="0"/>
          </a:p>
        </p:txBody>
      </p:sp>
    </p:spTree>
    <p:extLst>
      <p:ext uri="{BB962C8B-B14F-4D97-AF65-F5344CB8AC3E}">
        <p14:creationId xmlns:p14="http://schemas.microsoft.com/office/powerpoint/2010/main" val="2410860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53" t="-3076" r="-3076" b="-3053"/>
            </a:stretch>
          </a:blipFill>
        </p:spPr>
      </p:sp>
      <p:grpSp>
        <p:nvGrpSpPr>
          <p:cNvPr id="3" name="Group 3"/>
          <p:cNvGrpSpPr/>
          <p:nvPr/>
        </p:nvGrpSpPr>
        <p:grpSpPr>
          <a:xfrm>
            <a:off x="-5825397" y="-1266808"/>
            <a:ext cx="12820615" cy="128206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7137590" y="6469995"/>
            <a:ext cx="13230748" cy="4432300"/>
          </a:xfrm>
          <a:custGeom>
            <a:avLst/>
            <a:gdLst/>
            <a:ahLst/>
            <a:cxnLst/>
            <a:rect l="l" t="t" r="r" b="b"/>
            <a:pathLst>
              <a:path w="13230748" h="4432300">
                <a:moveTo>
                  <a:pt x="0" y="0"/>
                </a:moveTo>
                <a:lnTo>
                  <a:pt x="13230748" y="0"/>
                </a:lnTo>
                <a:lnTo>
                  <a:pt x="13230748" y="4432301"/>
                </a:lnTo>
                <a:lnTo>
                  <a:pt x="0" y="443230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7" name="Group 7"/>
          <p:cNvGrpSpPr/>
          <p:nvPr/>
        </p:nvGrpSpPr>
        <p:grpSpPr>
          <a:xfrm>
            <a:off x="3158992" y="2218216"/>
            <a:ext cx="5850568" cy="585056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7EAA"/>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808770" y="977265"/>
            <a:ext cx="3504683" cy="1543050"/>
            <a:chOff x="0" y="0"/>
            <a:chExt cx="923044" cy="406400"/>
          </a:xfrm>
        </p:grpSpPr>
        <p:sp>
          <p:nvSpPr>
            <p:cNvPr id="11" name="Freeform 11"/>
            <p:cNvSpPr/>
            <p:nvPr/>
          </p:nvSpPr>
          <p:spPr>
            <a:xfrm>
              <a:off x="0" y="0"/>
              <a:ext cx="923044" cy="406400"/>
            </a:xfrm>
            <a:custGeom>
              <a:avLst/>
              <a:gdLst/>
              <a:ahLst/>
              <a:cxnLst/>
              <a:rect l="l" t="t" r="r" b="b"/>
              <a:pathLst>
                <a:path w="923044" h="406400">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2" name="TextBox 12"/>
            <p:cNvSpPr txBox="1"/>
            <p:nvPr/>
          </p:nvSpPr>
          <p:spPr>
            <a:xfrm>
              <a:off x="0" y="-38100"/>
              <a:ext cx="923044" cy="444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295071" y="1273762"/>
            <a:ext cx="950056" cy="950056"/>
          </a:xfrm>
          <a:custGeom>
            <a:avLst/>
            <a:gdLst/>
            <a:ahLst/>
            <a:cxnLst/>
            <a:rect l="l" t="t" r="r" b="b"/>
            <a:pathLst>
              <a:path w="950056" h="950056">
                <a:moveTo>
                  <a:pt x="0" y="0"/>
                </a:moveTo>
                <a:lnTo>
                  <a:pt x="950056" y="0"/>
                </a:lnTo>
                <a:lnTo>
                  <a:pt x="950056" y="950056"/>
                </a:lnTo>
                <a:lnTo>
                  <a:pt x="0" y="95005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4" name="TextBox 14"/>
          <p:cNvSpPr txBox="1"/>
          <p:nvPr/>
        </p:nvSpPr>
        <p:spPr>
          <a:xfrm>
            <a:off x="10051656" y="2615137"/>
            <a:ext cx="5329863" cy="1057613"/>
          </a:xfrm>
          <a:prstGeom prst="rect">
            <a:avLst/>
          </a:prstGeom>
        </p:spPr>
        <p:txBody>
          <a:bodyPr lIns="0" tIns="0" rIns="0" bIns="0" rtlCol="0" anchor="t">
            <a:spAutoFit/>
          </a:bodyPr>
          <a:lstStyle/>
          <a:p>
            <a:pPr>
              <a:lnSpc>
                <a:spcPts val="8682"/>
              </a:lnSpc>
            </a:pPr>
            <a:r>
              <a:rPr lang="en-US" sz="6202">
                <a:solidFill>
                  <a:srgbClr val="8AB7E2"/>
                </a:solidFill>
                <a:latin typeface="Alata"/>
              </a:rPr>
              <a:t>Who are we?</a:t>
            </a:r>
          </a:p>
        </p:txBody>
      </p:sp>
      <p:sp>
        <p:nvSpPr>
          <p:cNvPr id="15" name="TextBox 15"/>
          <p:cNvSpPr txBox="1"/>
          <p:nvPr/>
        </p:nvSpPr>
        <p:spPr>
          <a:xfrm>
            <a:off x="10051656" y="3876427"/>
            <a:ext cx="5329863" cy="2593568"/>
          </a:xfrm>
          <a:prstGeom prst="rect">
            <a:avLst/>
          </a:prstGeom>
        </p:spPr>
        <p:txBody>
          <a:bodyPr lIns="0" tIns="0" rIns="0" bIns="0" rtlCol="0" anchor="t">
            <a:spAutoFit/>
          </a:bodyPr>
          <a:lstStyle/>
          <a:p>
            <a:pPr algn="just">
              <a:lnSpc>
                <a:spcPts val="2940"/>
              </a:lnSpc>
            </a:pPr>
            <a:r>
              <a:rPr lang="en-US" sz="2100">
                <a:solidFill>
                  <a:srgbClr val="1C3879"/>
                </a:solidFill>
                <a:latin typeface="Aileron Thin"/>
              </a:rPr>
              <a:t>Shodwe Furniture started as a small furniture workshop in a home garage, in 2001. Our founder, Daniel Gallego, developed this business further into the leading furniture company as it is now, after 15 years of running it. Currently, our company has exported various kinds of furniture.</a:t>
            </a:r>
          </a:p>
        </p:txBody>
      </p:sp>
      <p:graphicFrame>
        <p:nvGraphicFramePr>
          <p:cNvPr id="16" name="Table 16"/>
          <p:cNvGraphicFramePr>
            <a:graphicFrameLocks noGrp="1"/>
          </p:cNvGraphicFramePr>
          <p:nvPr>
            <p:extLst>
              <p:ext uri="{D42A27DB-BD31-4B8C-83A1-F6EECF244321}">
                <p14:modId xmlns:p14="http://schemas.microsoft.com/office/powerpoint/2010/main" val="974327428"/>
              </p:ext>
            </p:extLst>
          </p:nvPr>
        </p:nvGraphicFramePr>
        <p:xfrm>
          <a:off x="364249" y="417985"/>
          <a:ext cx="17559502" cy="9451027"/>
        </p:xfrm>
        <a:graphic>
          <a:graphicData uri="http://schemas.openxmlformats.org/drawingml/2006/table">
            <a:tbl>
              <a:tblPr/>
              <a:tblGrid>
                <a:gridCol w="1606350">
                  <a:extLst>
                    <a:ext uri="{9D8B030D-6E8A-4147-A177-3AD203B41FA5}">
                      <a16:colId xmlns:a16="http://schemas.microsoft.com/office/drawing/2014/main" val="20000"/>
                    </a:ext>
                  </a:extLst>
                </a:gridCol>
                <a:gridCol w="4136710">
                  <a:extLst>
                    <a:ext uri="{9D8B030D-6E8A-4147-A177-3AD203B41FA5}">
                      <a16:colId xmlns:a16="http://schemas.microsoft.com/office/drawing/2014/main" val="20001"/>
                    </a:ext>
                  </a:extLst>
                </a:gridCol>
                <a:gridCol w="1371270">
                  <a:extLst>
                    <a:ext uri="{9D8B030D-6E8A-4147-A177-3AD203B41FA5}">
                      <a16:colId xmlns:a16="http://schemas.microsoft.com/office/drawing/2014/main" val="20002"/>
                    </a:ext>
                  </a:extLst>
                </a:gridCol>
                <a:gridCol w="6625934">
                  <a:extLst>
                    <a:ext uri="{9D8B030D-6E8A-4147-A177-3AD203B41FA5}">
                      <a16:colId xmlns:a16="http://schemas.microsoft.com/office/drawing/2014/main" val="20003"/>
                    </a:ext>
                  </a:extLst>
                </a:gridCol>
                <a:gridCol w="1255357">
                  <a:extLst>
                    <a:ext uri="{9D8B030D-6E8A-4147-A177-3AD203B41FA5}">
                      <a16:colId xmlns:a16="http://schemas.microsoft.com/office/drawing/2014/main" val="20004"/>
                    </a:ext>
                  </a:extLst>
                </a:gridCol>
                <a:gridCol w="2563881">
                  <a:extLst>
                    <a:ext uri="{9D8B030D-6E8A-4147-A177-3AD203B41FA5}">
                      <a16:colId xmlns:a16="http://schemas.microsoft.com/office/drawing/2014/main" val="20005"/>
                    </a:ext>
                  </a:extLst>
                </a:gridCol>
              </a:tblGrid>
              <a:tr h="1066694">
                <a:tc>
                  <a:txBody>
                    <a:bodyPr/>
                    <a:lstStyle/>
                    <a:p>
                      <a:pPr marL="0" lvl="0" indent="0" algn="ctr">
                        <a:lnSpc>
                          <a:spcPts val="2659"/>
                        </a:lnSpc>
                        <a:spcBef>
                          <a:spcPct val="0"/>
                        </a:spcBef>
                        <a:defRPr/>
                      </a:pPr>
                      <a:r>
                        <a:rPr lang="en-US" sz="1899" smtClean="0">
                          <a:solidFill>
                            <a:srgbClr val="FFFFFF"/>
                          </a:solidFill>
                          <a:ea typeface="Canva Sans"/>
                        </a:rPr>
                        <a:t>프로젝트 명</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en-US" altLang="ko-KR" sz="1899" dirty="0" err="1" smtClean="0">
                          <a:solidFill>
                            <a:srgbClr val="000000"/>
                          </a:solidFill>
                          <a:latin typeface="Canva Sans"/>
                          <a:ea typeface="Canva Sans"/>
                        </a:rPr>
                        <a:t>MZ세대</a:t>
                      </a:r>
                      <a:r>
                        <a:rPr lang="en-US" altLang="ko-KR" sz="1899" dirty="0" smtClean="0">
                          <a:solidFill>
                            <a:srgbClr val="000000"/>
                          </a:solidFill>
                          <a:latin typeface="Canva Sans"/>
                          <a:ea typeface="Canva Sans"/>
                        </a:rPr>
                        <a:t> 1</a:t>
                      </a:r>
                      <a:r>
                        <a:rPr lang="ko-KR" altLang="en-US" sz="1899" dirty="0" smtClean="0">
                          <a:solidFill>
                            <a:srgbClr val="000000"/>
                          </a:solidFill>
                          <a:latin typeface="Canva Sans"/>
                          <a:ea typeface="Canva Sans"/>
                        </a:rPr>
                        <a:t>인 가구</a:t>
                      </a:r>
                      <a:r>
                        <a:rPr lang="en-US" altLang="ko-KR" sz="1899" dirty="0" smtClean="0">
                          <a:solidFill>
                            <a:srgbClr val="000000"/>
                          </a:solidFill>
                          <a:latin typeface="Canva Sans"/>
                          <a:ea typeface="Canva Sans"/>
                        </a:rPr>
                        <a:t>를 </a:t>
                      </a:r>
                      <a:r>
                        <a:rPr lang="en-US" altLang="ko-KR" sz="1899" dirty="0" err="1" smtClean="0">
                          <a:solidFill>
                            <a:srgbClr val="000000"/>
                          </a:solidFill>
                          <a:latin typeface="Canva Sans"/>
                          <a:ea typeface="Canva Sans"/>
                        </a:rPr>
                        <a:t>위한</a:t>
                      </a:r>
                      <a:r>
                        <a:rPr lang="en-US" altLang="ko-KR" sz="1899" dirty="0" smtClean="0">
                          <a:solidFill>
                            <a:srgbClr val="000000"/>
                          </a:solidFill>
                          <a:latin typeface="Canva Sans"/>
                          <a:ea typeface="Canva Sans"/>
                        </a:rPr>
                        <a:t> </a:t>
                      </a:r>
                    </a:p>
                    <a:p>
                      <a:pPr marL="0" lvl="0" indent="0" algn="ctr">
                        <a:lnSpc>
                          <a:spcPts val="2659"/>
                        </a:lnSpc>
                        <a:spcBef>
                          <a:spcPct val="0"/>
                        </a:spcBef>
                        <a:defRPr/>
                      </a:pPr>
                      <a:r>
                        <a:rPr lang="ko-KR" altLang="en-US" sz="1899" dirty="0" smtClean="0">
                          <a:solidFill>
                            <a:srgbClr val="000000"/>
                          </a:solidFill>
                          <a:latin typeface="Canva Sans"/>
                          <a:ea typeface="Canva Sans"/>
                        </a:rPr>
                        <a:t>거주</a:t>
                      </a:r>
                      <a:r>
                        <a:rPr lang="en-US" altLang="ko-KR" sz="1899" dirty="0" smtClean="0">
                          <a:solidFill>
                            <a:srgbClr val="000000"/>
                          </a:solidFill>
                          <a:latin typeface="Canva Sans"/>
                          <a:ea typeface="Canva Sans"/>
                        </a:rPr>
                        <a:t>지 </a:t>
                      </a:r>
                      <a:r>
                        <a:rPr lang="en-US" altLang="ko-KR" sz="1899" dirty="0" err="1" smtClean="0">
                          <a:solidFill>
                            <a:srgbClr val="000000"/>
                          </a:solidFill>
                          <a:latin typeface="Canva Sans"/>
                          <a:ea typeface="Canva Sans"/>
                        </a:rPr>
                        <a:t>추천</a:t>
                      </a:r>
                      <a:r>
                        <a:rPr lang="en-US" altLang="ko-KR" sz="1899" dirty="0" smtClean="0">
                          <a:solidFill>
                            <a:srgbClr val="000000"/>
                          </a:solidFill>
                          <a:latin typeface="Canva Sans"/>
                          <a:ea typeface="Canva Sans"/>
                        </a:rPr>
                        <a:t> </a:t>
                      </a:r>
                      <a:r>
                        <a:rPr lang="en-US" altLang="ko-KR" sz="1899" dirty="0" err="1" smtClean="0">
                          <a:solidFill>
                            <a:srgbClr val="000000"/>
                          </a:solidFill>
                          <a:latin typeface="Canva Sans"/>
                          <a:ea typeface="Canva Sans"/>
                        </a:rPr>
                        <a:t>서비스</a:t>
                      </a:r>
                      <a:endParaRPr lang="en-US" altLang="ko-KR"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659"/>
                        </a:lnSpc>
                        <a:spcBef>
                          <a:spcPct val="0"/>
                        </a:spcBef>
                        <a:defRPr/>
                      </a:pPr>
                      <a:r>
                        <a:rPr lang="en-US" sz="1899" smtClean="0">
                          <a:solidFill>
                            <a:srgbClr val="FFFFFF"/>
                          </a:solidFill>
                          <a:ea typeface="Canva Sans"/>
                        </a:rPr>
                        <a:t>설명</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ko-KR" altLang="en-US" sz="1899" dirty="0" smtClean="0">
                          <a:solidFill>
                            <a:srgbClr val="000000"/>
                          </a:solidFill>
                          <a:ea typeface="Canva Sans"/>
                        </a:rPr>
                        <a:t>거주</a:t>
                      </a:r>
                      <a:r>
                        <a:rPr lang="en-US" altLang="ko-KR" sz="1899" dirty="0" smtClean="0">
                          <a:solidFill>
                            <a:srgbClr val="000000"/>
                          </a:solidFill>
                          <a:ea typeface="Canva Sans"/>
                        </a:rPr>
                        <a:t>지 </a:t>
                      </a:r>
                      <a:r>
                        <a:rPr lang="en-US" altLang="ko-KR" sz="1899" dirty="0" smtClean="0">
                          <a:solidFill>
                            <a:srgbClr val="000000"/>
                          </a:solidFill>
                          <a:ea typeface="Canva Sans"/>
                        </a:rPr>
                        <a:t>추천 결과 상세 비교</a:t>
                      </a:r>
                      <a:endParaRPr lang="en-US" altLang="ko-KR"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659"/>
                        </a:lnSpc>
                        <a:spcBef>
                          <a:spcPct val="0"/>
                        </a:spcBef>
                        <a:defRPr/>
                      </a:pPr>
                      <a:r>
                        <a:rPr lang="en-US" sz="1899" smtClean="0">
                          <a:solidFill>
                            <a:srgbClr val="FFFFFF"/>
                          </a:solidFill>
                          <a:ea typeface="Canva Sans"/>
                        </a:rPr>
                        <a:t>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en-US" sz="1899" dirty="0" smtClean="0">
                          <a:solidFill>
                            <a:srgbClr val="000000"/>
                          </a:solidFill>
                          <a:latin typeface="Canva Sans"/>
                        </a:rPr>
                        <a:t>9</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23828">
                <a:tc>
                  <a:txBody>
                    <a:bodyPr/>
                    <a:lstStyle/>
                    <a:p>
                      <a:pPr marL="0" lvl="0" indent="0" algn="ctr">
                        <a:lnSpc>
                          <a:spcPts val="2659"/>
                        </a:lnSpc>
                        <a:spcBef>
                          <a:spcPct val="0"/>
                        </a:spcBef>
                        <a:defRPr/>
                      </a:pPr>
                      <a:r>
                        <a:rPr lang="en-US" sz="1899" smtClean="0">
                          <a:solidFill>
                            <a:srgbClr val="FFFFFF"/>
                          </a:solidFill>
                          <a:ea typeface="Canva Sans"/>
                        </a:rPr>
                        <a:t>화면 경로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gridSpan="5">
                  <a:txBody>
                    <a:bodyPr/>
                    <a:lstStyle/>
                    <a:p>
                      <a:pPr marL="0" lvl="0" indent="0" algn="ctr">
                        <a:lnSpc>
                          <a:spcPts val="2659"/>
                        </a:lnSpc>
                        <a:spcBef>
                          <a:spcPct val="0"/>
                        </a:spcBef>
                        <a:defRPr/>
                      </a:pPr>
                      <a:r>
                        <a:rPr lang="en-US" sz="1899" smtClean="0">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3828">
                <a:tc rowSpan="4" gridSpan="4">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4"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4"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4"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gridSpan="2">
                  <a:txBody>
                    <a:bodyPr/>
                    <a:lstStyle/>
                    <a:p>
                      <a:pPr marL="0" lvl="0" indent="0" algn="ctr">
                        <a:lnSpc>
                          <a:spcPts val="2659"/>
                        </a:lnSpc>
                        <a:spcBef>
                          <a:spcPct val="0"/>
                        </a:spcBef>
                        <a:defRPr/>
                      </a:pPr>
                      <a:r>
                        <a:rPr lang="en-US" sz="1899" smtClean="0">
                          <a:solidFill>
                            <a:srgbClr val="FFFFFF"/>
                          </a:solidFill>
                          <a:latin typeface="Canva Sans"/>
                        </a:rPr>
                        <a:t>Description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hMerge="1">
                  <a:txBody>
                    <a:bodyPr/>
                    <a:lstStyle/>
                    <a:p>
                      <a:pPr marL="0" lvl="0" indent="0" algn="ctr">
                        <a:lnSpc>
                          <a:spcPts val="2659"/>
                        </a:lnSpc>
                        <a:spcBef>
                          <a:spcPct val="0"/>
                        </a:spcBef>
                        <a:defRPr/>
                      </a:pPr>
                      <a:r>
                        <a:rPr lang="en-US" sz="1899">
                          <a:solidFill>
                            <a:srgbClr val="FFFFFF"/>
                          </a:solidFill>
                          <a:latin typeface="Canva Sans"/>
                        </a:rPr>
                        <a:t>Description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extLst>
                  <a:ext uri="{0D108BD9-81ED-4DB2-BD59-A6C34878D82A}">
                    <a16:rowId xmlns:a16="http://schemas.microsoft.com/office/drawing/2014/main" val="10002"/>
                  </a:ext>
                </a:extLst>
              </a:tr>
              <a:tr h="1180543">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smtClean="0">
                          <a:solidFill>
                            <a:srgbClr val="000000"/>
                          </a:solidFill>
                          <a:latin typeface="Canva Sans"/>
                        </a:rPr>
                        <a:t>1</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altLang="ko-KR" sz="1500" dirty="0" smtClean="0">
                          <a:solidFill>
                            <a:srgbClr val="000000"/>
                          </a:solidFill>
                          <a:latin typeface="Canva Sans"/>
                          <a:ea typeface="Canva Sans"/>
                        </a:rPr>
                        <a:t>3개의 추천 결과 중</a:t>
                      </a:r>
                      <a:endParaRPr lang="en-US" altLang="ko-KR" sz="1100" dirty="0" smtClean="0"/>
                    </a:p>
                    <a:p>
                      <a:pPr algn="ctr">
                        <a:lnSpc>
                          <a:spcPts val="2100"/>
                        </a:lnSpc>
                      </a:pPr>
                      <a:r>
                        <a:rPr lang="en-US" altLang="ko-KR" sz="1500" dirty="0" smtClean="0">
                          <a:solidFill>
                            <a:srgbClr val="000000"/>
                          </a:solidFill>
                          <a:latin typeface="Canva Sans"/>
                          <a:ea typeface="Canva Sans"/>
                        </a:rPr>
                        <a:t>원하는 지역을 선택한다.</a:t>
                      </a:r>
                      <a:endParaRPr lang="en-US" altLang="ko-KR" sz="1500" dirty="0">
                        <a:solidFill>
                          <a:srgbClr val="000000"/>
                        </a:solidFill>
                        <a:latin typeface="Canva Sans"/>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285332">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smtClean="0">
                          <a:solidFill>
                            <a:srgbClr val="000000"/>
                          </a:solidFill>
                          <a:latin typeface="Canva Sans"/>
                        </a:rPr>
                        <a:t>2</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altLang="ko-KR" sz="1500" dirty="0" smtClean="0">
                          <a:solidFill>
                            <a:srgbClr val="000000"/>
                          </a:solidFill>
                          <a:ea typeface="Canva Sans"/>
                        </a:rPr>
                        <a:t>선택 지역들 간의 </a:t>
                      </a:r>
                      <a:endParaRPr lang="en-US" altLang="ko-KR" sz="1100" dirty="0" smtClean="0"/>
                    </a:p>
                    <a:p>
                      <a:pPr algn="ctr">
                        <a:lnSpc>
                          <a:spcPts val="2100"/>
                        </a:lnSpc>
                      </a:pPr>
                      <a:r>
                        <a:rPr lang="en-US" altLang="ko-KR" sz="1500" dirty="0" smtClean="0">
                          <a:solidFill>
                            <a:srgbClr val="000000"/>
                          </a:solidFill>
                          <a:ea typeface="Canva Sans"/>
                        </a:rPr>
                        <a:t>비교 정보를 </a:t>
                      </a:r>
                    </a:p>
                    <a:p>
                      <a:pPr algn="ctr">
                        <a:lnSpc>
                          <a:spcPts val="2100"/>
                        </a:lnSpc>
                      </a:pPr>
                      <a:r>
                        <a:rPr lang="en-US" altLang="ko-KR" sz="1500" dirty="0" smtClean="0">
                          <a:solidFill>
                            <a:srgbClr val="000000"/>
                          </a:solidFill>
                          <a:latin typeface="Canva Sans"/>
                          <a:ea typeface="Canva Sans"/>
                        </a:rPr>
                        <a:t>그래프로 보여준다.</a:t>
                      </a:r>
                      <a:endParaRPr lang="en-US" altLang="ko-KR" sz="1500" dirty="0">
                        <a:solidFill>
                          <a:srgbClr val="000000"/>
                        </a:solidFill>
                        <a:latin typeface="Canva Sans"/>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470552">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gridSpan="2">
                  <a:txBody>
                    <a:bodyPr/>
                    <a:lstStyle/>
                    <a:p>
                      <a:pPr marL="0" lvl="0" indent="0" algn="ctr">
                        <a:lnSpc>
                          <a:spcPts val="2100"/>
                        </a:lnSpc>
                        <a:spcBef>
                          <a:spcPct val="0"/>
                        </a:spcBef>
                        <a:defRPr/>
                      </a:pP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algn="ctr">
                        <a:lnSpc>
                          <a:spcPts val="2100"/>
                        </a:lnSpc>
                        <a:defRPr/>
                      </a:pP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18" name="Freeform 17"/>
          <p:cNvSpPr/>
          <p:nvPr/>
        </p:nvSpPr>
        <p:spPr>
          <a:xfrm>
            <a:off x="363358" y="2219257"/>
            <a:ext cx="13726800" cy="7628400"/>
          </a:xfrm>
          <a:custGeom>
            <a:avLst/>
            <a:gdLst/>
            <a:ahLst/>
            <a:cxnLst/>
            <a:rect l="l" t="t" r="r" b="b"/>
            <a:pathLst>
              <a:path w="12445484" h="6961033">
                <a:moveTo>
                  <a:pt x="0" y="0"/>
                </a:moveTo>
                <a:lnTo>
                  <a:pt x="12445483" y="0"/>
                </a:lnTo>
                <a:lnTo>
                  <a:pt x="12445483" y="6961033"/>
                </a:lnTo>
                <a:lnTo>
                  <a:pt x="0" y="6961033"/>
                </a:lnTo>
                <a:lnTo>
                  <a:pt x="0" y="0"/>
                </a:lnTo>
                <a:close/>
              </a:path>
            </a:pathLst>
          </a:custGeom>
          <a:blipFill>
            <a:blip r:embed="rId7"/>
            <a:stretch>
              <a:fillRect/>
            </a:stretch>
          </a:blipFill>
        </p:spPr>
      </p:sp>
      <p:sp>
        <p:nvSpPr>
          <p:cNvPr id="19" name="타원 18"/>
          <p:cNvSpPr/>
          <p:nvPr/>
        </p:nvSpPr>
        <p:spPr>
          <a:xfrm>
            <a:off x="9388540" y="3544526"/>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20" name="타원 19"/>
          <p:cNvSpPr/>
          <p:nvPr/>
        </p:nvSpPr>
        <p:spPr>
          <a:xfrm>
            <a:off x="3320822" y="3123662"/>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a:t>
            </a:r>
            <a:endParaRPr lang="ko-KR" altLang="en-US" dirty="0"/>
          </a:p>
        </p:txBody>
      </p:sp>
    </p:spTree>
    <p:extLst>
      <p:ext uri="{BB962C8B-B14F-4D97-AF65-F5344CB8AC3E}">
        <p14:creationId xmlns:p14="http://schemas.microsoft.com/office/powerpoint/2010/main" val="6538263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AB7E2"/>
        </a:solidFill>
        <a:effectLst/>
      </p:bgPr>
    </p:bg>
    <p:spTree>
      <p:nvGrpSpPr>
        <p:cNvPr id="1" name=""/>
        <p:cNvGrpSpPr/>
        <p:nvPr/>
      </p:nvGrpSpPr>
      <p:grpSpPr>
        <a:xfrm>
          <a:off x="0" y="0"/>
          <a:ext cx="0" cy="0"/>
          <a:chOff x="0" y="0"/>
          <a:chExt cx="0" cy="0"/>
        </a:xfrm>
      </p:grpSpPr>
      <p:grpSp>
        <p:nvGrpSpPr>
          <p:cNvPr id="2" name="Group 2"/>
          <p:cNvGrpSpPr/>
          <p:nvPr/>
        </p:nvGrpSpPr>
        <p:grpSpPr>
          <a:xfrm>
            <a:off x="-213170" y="-1131672"/>
            <a:ext cx="18714340" cy="9543292"/>
            <a:chOff x="0" y="0"/>
            <a:chExt cx="4928880" cy="2513460"/>
          </a:xfrm>
        </p:grpSpPr>
        <p:sp>
          <p:nvSpPr>
            <p:cNvPr id="3" name="Freeform 3"/>
            <p:cNvSpPr/>
            <p:nvPr/>
          </p:nvSpPr>
          <p:spPr>
            <a:xfrm>
              <a:off x="0" y="0"/>
              <a:ext cx="4928880" cy="2513460"/>
            </a:xfrm>
            <a:custGeom>
              <a:avLst/>
              <a:gdLst/>
              <a:ahLst/>
              <a:cxnLst/>
              <a:rect l="l" t="t" r="r" b="b"/>
              <a:pathLst>
                <a:path w="4928880" h="2513460">
                  <a:moveTo>
                    <a:pt x="41369" y="0"/>
                  </a:moveTo>
                  <a:lnTo>
                    <a:pt x="4887511" y="0"/>
                  </a:lnTo>
                  <a:cubicBezTo>
                    <a:pt x="4910358" y="0"/>
                    <a:pt x="4928880" y="18521"/>
                    <a:pt x="4928880" y="41369"/>
                  </a:cubicBezTo>
                  <a:lnTo>
                    <a:pt x="4928880" y="2472091"/>
                  </a:lnTo>
                  <a:cubicBezTo>
                    <a:pt x="4928880" y="2483063"/>
                    <a:pt x="4924521" y="2493585"/>
                    <a:pt x="4916763" y="2501343"/>
                  </a:cubicBezTo>
                  <a:cubicBezTo>
                    <a:pt x="4909005" y="2509101"/>
                    <a:pt x="4898482" y="2513460"/>
                    <a:pt x="4887511" y="2513460"/>
                  </a:cubicBezTo>
                  <a:lnTo>
                    <a:pt x="41369" y="2513460"/>
                  </a:lnTo>
                  <a:cubicBezTo>
                    <a:pt x="30397" y="2513460"/>
                    <a:pt x="19875" y="2509101"/>
                    <a:pt x="12117" y="2501343"/>
                  </a:cubicBezTo>
                  <a:cubicBezTo>
                    <a:pt x="4358" y="2493585"/>
                    <a:pt x="0" y="2483063"/>
                    <a:pt x="0" y="2472091"/>
                  </a:cubicBezTo>
                  <a:lnTo>
                    <a:pt x="0" y="41369"/>
                  </a:lnTo>
                  <a:cubicBezTo>
                    <a:pt x="0" y="30397"/>
                    <a:pt x="4358" y="19875"/>
                    <a:pt x="12117" y="12117"/>
                  </a:cubicBezTo>
                  <a:cubicBezTo>
                    <a:pt x="19875" y="4358"/>
                    <a:pt x="30397" y="0"/>
                    <a:pt x="41369" y="0"/>
                  </a:cubicBezTo>
                  <a:close/>
                </a:path>
              </a:pathLst>
            </a:custGeom>
            <a:solidFill>
              <a:srgbClr val="FFFFFF"/>
            </a:solidFill>
          </p:spPr>
        </p:sp>
        <p:sp>
          <p:nvSpPr>
            <p:cNvPr id="4" name="TextBox 4"/>
            <p:cNvSpPr txBox="1"/>
            <p:nvPr/>
          </p:nvSpPr>
          <p:spPr>
            <a:xfrm>
              <a:off x="0" y="-38100"/>
              <a:ext cx="4928880" cy="255156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08770" y="977265"/>
            <a:ext cx="3504683" cy="1543050"/>
            <a:chOff x="0" y="0"/>
            <a:chExt cx="923044" cy="406400"/>
          </a:xfrm>
        </p:grpSpPr>
        <p:sp>
          <p:nvSpPr>
            <p:cNvPr id="6" name="Freeform 6"/>
            <p:cNvSpPr/>
            <p:nvPr/>
          </p:nvSpPr>
          <p:spPr>
            <a:xfrm>
              <a:off x="0" y="0"/>
              <a:ext cx="923044" cy="406400"/>
            </a:xfrm>
            <a:custGeom>
              <a:avLst/>
              <a:gdLst/>
              <a:ahLst/>
              <a:cxnLst/>
              <a:rect l="l" t="t" r="r" b="b"/>
              <a:pathLst>
                <a:path w="923044" h="406400">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8AB7E2"/>
            </a:solidFill>
          </p:spPr>
        </p:sp>
        <p:sp>
          <p:nvSpPr>
            <p:cNvPr id="7" name="TextBox 7"/>
            <p:cNvSpPr txBox="1"/>
            <p:nvPr/>
          </p:nvSpPr>
          <p:spPr>
            <a:xfrm>
              <a:off x="0" y="-38100"/>
              <a:ext cx="923044" cy="444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295071" y="1273762"/>
            <a:ext cx="950056" cy="950056"/>
          </a:xfrm>
          <a:custGeom>
            <a:avLst/>
            <a:gdLst/>
            <a:ahLst/>
            <a:cxnLst/>
            <a:rect l="l" t="t" r="r" b="b"/>
            <a:pathLst>
              <a:path w="950056" h="950056">
                <a:moveTo>
                  <a:pt x="0" y="0"/>
                </a:moveTo>
                <a:lnTo>
                  <a:pt x="950056" y="0"/>
                </a:lnTo>
                <a:lnTo>
                  <a:pt x="950056" y="950056"/>
                </a:lnTo>
                <a:lnTo>
                  <a:pt x="0" y="9500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Freeform 9"/>
          <p:cNvSpPr/>
          <p:nvPr/>
        </p:nvSpPr>
        <p:spPr>
          <a:xfrm rot="999880">
            <a:off x="3806306" y="-2275657"/>
            <a:ext cx="14801958" cy="6050300"/>
          </a:xfrm>
          <a:custGeom>
            <a:avLst/>
            <a:gdLst/>
            <a:ahLst/>
            <a:cxnLst/>
            <a:rect l="l" t="t" r="r" b="b"/>
            <a:pathLst>
              <a:path w="14801958" h="6050300">
                <a:moveTo>
                  <a:pt x="0" y="0"/>
                </a:moveTo>
                <a:lnTo>
                  <a:pt x="14801958" y="0"/>
                </a:lnTo>
                <a:lnTo>
                  <a:pt x="14801958" y="6050301"/>
                </a:lnTo>
                <a:lnTo>
                  <a:pt x="0" y="605030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0" name="TextBox 10"/>
          <p:cNvSpPr txBox="1"/>
          <p:nvPr/>
        </p:nvSpPr>
        <p:spPr>
          <a:xfrm>
            <a:off x="4419600" y="3840413"/>
            <a:ext cx="7837685" cy="1509882"/>
          </a:xfrm>
          <a:prstGeom prst="rect">
            <a:avLst/>
          </a:prstGeom>
        </p:spPr>
        <p:txBody>
          <a:bodyPr lIns="0" tIns="0" rIns="0" bIns="0" rtlCol="0" anchor="t">
            <a:spAutoFit/>
          </a:bodyPr>
          <a:lstStyle/>
          <a:p>
            <a:pPr algn="ctr">
              <a:lnSpc>
                <a:spcPts val="12319"/>
              </a:lnSpc>
            </a:pPr>
            <a:r>
              <a:rPr lang="en-US" sz="8799" dirty="0">
                <a:solidFill>
                  <a:srgbClr val="1C3879"/>
                </a:solidFill>
                <a:latin typeface="나눔고딕 ExtraBold" panose="020D0904000000000000" pitchFamily="50" charset="-127"/>
                <a:ea typeface="나눔고딕 ExtraBold" panose="020D0904000000000000" pitchFamily="50" charset="-127"/>
              </a:rPr>
              <a:t>Thank you</a:t>
            </a:r>
          </a:p>
        </p:txBody>
      </p:sp>
      <p:sp>
        <p:nvSpPr>
          <p:cNvPr id="11" name="TextBox 11"/>
          <p:cNvSpPr txBox="1"/>
          <p:nvPr/>
        </p:nvSpPr>
        <p:spPr>
          <a:xfrm>
            <a:off x="5877422" y="5312150"/>
            <a:ext cx="5329863" cy="365611"/>
          </a:xfrm>
          <a:prstGeom prst="rect">
            <a:avLst/>
          </a:prstGeom>
        </p:spPr>
        <p:txBody>
          <a:bodyPr lIns="0" tIns="0" rIns="0" bIns="0" rtlCol="0" anchor="t">
            <a:spAutoFit/>
          </a:bodyPr>
          <a:lstStyle/>
          <a:p>
            <a:pPr>
              <a:lnSpc>
                <a:spcPts val="2940"/>
              </a:lnSpc>
            </a:pPr>
            <a:r>
              <a:rPr lang="en-US" sz="2100" dirty="0">
                <a:solidFill>
                  <a:srgbClr val="1C3879"/>
                </a:solidFill>
                <a:latin typeface="Aileron Thin"/>
              </a:rPr>
              <a:t>I really appreciate your time.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53" t="-3076" r="-3076" b="-3053"/>
            </a:stretch>
          </a:blipFill>
        </p:spPr>
      </p:sp>
      <p:sp>
        <p:nvSpPr>
          <p:cNvPr id="3" name="Freeform 3"/>
          <p:cNvSpPr/>
          <p:nvPr/>
        </p:nvSpPr>
        <p:spPr>
          <a:xfrm rot="2234620">
            <a:off x="-3188173" y="8011422"/>
            <a:ext cx="11322880" cy="3793165"/>
          </a:xfrm>
          <a:custGeom>
            <a:avLst/>
            <a:gdLst/>
            <a:ahLst/>
            <a:cxnLst/>
            <a:rect l="l" t="t" r="r" b="b"/>
            <a:pathLst>
              <a:path w="11322880" h="3793165">
                <a:moveTo>
                  <a:pt x="0" y="0"/>
                </a:moveTo>
                <a:lnTo>
                  <a:pt x="11322880" y="0"/>
                </a:lnTo>
                <a:lnTo>
                  <a:pt x="11322880" y="3793165"/>
                </a:lnTo>
                <a:lnTo>
                  <a:pt x="0" y="379316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213170" y="-1555011"/>
            <a:ext cx="18714340" cy="10389972"/>
            <a:chOff x="0" y="0"/>
            <a:chExt cx="4928880" cy="2736453"/>
          </a:xfrm>
        </p:grpSpPr>
        <p:sp>
          <p:nvSpPr>
            <p:cNvPr id="5" name="Freeform 5"/>
            <p:cNvSpPr/>
            <p:nvPr/>
          </p:nvSpPr>
          <p:spPr>
            <a:xfrm>
              <a:off x="0" y="0"/>
              <a:ext cx="4928880" cy="2736454"/>
            </a:xfrm>
            <a:custGeom>
              <a:avLst/>
              <a:gdLst/>
              <a:ahLst/>
              <a:cxnLst/>
              <a:rect l="l" t="t" r="r" b="b"/>
              <a:pathLst>
                <a:path w="4928880" h="2736454">
                  <a:moveTo>
                    <a:pt x="41369" y="0"/>
                  </a:moveTo>
                  <a:lnTo>
                    <a:pt x="4887511" y="0"/>
                  </a:lnTo>
                  <a:cubicBezTo>
                    <a:pt x="4910358" y="0"/>
                    <a:pt x="4928880" y="18521"/>
                    <a:pt x="4928880" y="41369"/>
                  </a:cubicBezTo>
                  <a:lnTo>
                    <a:pt x="4928880" y="2695085"/>
                  </a:lnTo>
                  <a:cubicBezTo>
                    <a:pt x="4928880" y="2706056"/>
                    <a:pt x="4924521" y="2716579"/>
                    <a:pt x="4916763" y="2724337"/>
                  </a:cubicBezTo>
                  <a:cubicBezTo>
                    <a:pt x="4909005" y="2732095"/>
                    <a:pt x="4898482" y="2736454"/>
                    <a:pt x="4887511" y="2736454"/>
                  </a:cubicBezTo>
                  <a:lnTo>
                    <a:pt x="41369" y="2736454"/>
                  </a:lnTo>
                  <a:cubicBezTo>
                    <a:pt x="30397" y="2736454"/>
                    <a:pt x="19875" y="2732095"/>
                    <a:pt x="12117" y="2724337"/>
                  </a:cubicBezTo>
                  <a:cubicBezTo>
                    <a:pt x="4358" y="2716579"/>
                    <a:pt x="0" y="2706056"/>
                    <a:pt x="0" y="2695085"/>
                  </a:cubicBezTo>
                  <a:lnTo>
                    <a:pt x="0" y="41369"/>
                  </a:lnTo>
                  <a:cubicBezTo>
                    <a:pt x="0" y="30397"/>
                    <a:pt x="4358" y="19875"/>
                    <a:pt x="12117" y="12117"/>
                  </a:cubicBezTo>
                  <a:cubicBezTo>
                    <a:pt x="19875" y="4358"/>
                    <a:pt x="30397" y="0"/>
                    <a:pt x="41369" y="0"/>
                  </a:cubicBezTo>
                  <a:close/>
                </a:path>
              </a:pathLst>
            </a:custGeom>
            <a:solidFill>
              <a:srgbClr val="8AB7E2"/>
            </a:solidFill>
          </p:spPr>
        </p:sp>
        <p:sp>
          <p:nvSpPr>
            <p:cNvPr id="6" name="TextBox 6"/>
            <p:cNvSpPr txBox="1"/>
            <p:nvPr/>
          </p:nvSpPr>
          <p:spPr>
            <a:xfrm>
              <a:off x="0" y="-38100"/>
              <a:ext cx="4928880" cy="277455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808770" y="977265"/>
            <a:ext cx="3504683" cy="1543050"/>
            <a:chOff x="0" y="0"/>
            <a:chExt cx="923044" cy="406400"/>
          </a:xfrm>
        </p:grpSpPr>
        <p:sp>
          <p:nvSpPr>
            <p:cNvPr id="8" name="Freeform 8"/>
            <p:cNvSpPr/>
            <p:nvPr/>
          </p:nvSpPr>
          <p:spPr>
            <a:xfrm>
              <a:off x="0" y="0"/>
              <a:ext cx="923044" cy="406400"/>
            </a:xfrm>
            <a:custGeom>
              <a:avLst/>
              <a:gdLst/>
              <a:ahLst/>
              <a:cxnLst/>
              <a:rect l="l" t="t" r="r" b="b"/>
              <a:pathLst>
                <a:path w="923044" h="406400">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9" name="TextBox 9"/>
            <p:cNvSpPr txBox="1"/>
            <p:nvPr/>
          </p:nvSpPr>
          <p:spPr>
            <a:xfrm>
              <a:off x="0" y="-38100"/>
              <a:ext cx="923044" cy="444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295071" y="1273762"/>
            <a:ext cx="950056" cy="950056"/>
          </a:xfrm>
          <a:custGeom>
            <a:avLst/>
            <a:gdLst/>
            <a:ahLst/>
            <a:cxnLst/>
            <a:rect l="l" t="t" r="r" b="b"/>
            <a:pathLst>
              <a:path w="950056" h="950056">
                <a:moveTo>
                  <a:pt x="0" y="0"/>
                </a:moveTo>
                <a:lnTo>
                  <a:pt x="950056" y="0"/>
                </a:lnTo>
                <a:lnTo>
                  <a:pt x="950056" y="950056"/>
                </a:lnTo>
                <a:lnTo>
                  <a:pt x="0" y="95005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grpSp>
        <p:nvGrpSpPr>
          <p:cNvPr id="14" name="Group 14"/>
          <p:cNvGrpSpPr/>
          <p:nvPr/>
        </p:nvGrpSpPr>
        <p:grpSpPr>
          <a:xfrm>
            <a:off x="4360348" y="3248313"/>
            <a:ext cx="3111469" cy="2401145"/>
            <a:chOff x="0" y="0"/>
            <a:chExt cx="819481" cy="632400"/>
          </a:xfrm>
        </p:grpSpPr>
        <p:sp>
          <p:nvSpPr>
            <p:cNvPr id="15" name="Freeform 15"/>
            <p:cNvSpPr/>
            <p:nvPr/>
          </p:nvSpPr>
          <p:spPr>
            <a:xfrm>
              <a:off x="0" y="0"/>
              <a:ext cx="819481" cy="632400"/>
            </a:xfrm>
            <a:custGeom>
              <a:avLst/>
              <a:gdLst/>
              <a:ahLst/>
              <a:cxnLst/>
              <a:rect l="l" t="t" r="r" b="b"/>
              <a:pathLst>
                <a:path w="819481" h="632400">
                  <a:moveTo>
                    <a:pt x="248819" y="0"/>
                  </a:moveTo>
                  <a:lnTo>
                    <a:pt x="570663" y="0"/>
                  </a:lnTo>
                  <a:cubicBezTo>
                    <a:pt x="636653" y="0"/>
                    <a:pt x="699942" y="26215"/>
                    <a:pt x="746604" y="72877"/>
                  </a:cubicBezTo>
                  <a:cubicBezTo>
                    <a:pt x="793267" y="119540"/>
                    <a:pt x="819481" y="182828"/>
                    <a:pt x="819481" y="248819"/>
                  </a:cubicBezTo>
                  <a:lnTo>
                    <a:pt x="819481" y="383582"/>
                  </a:lnTo>
                  <a:cubicBezTo>
                    <a:pt x="819481" y="449572"/>
                    <a:pt x="793267" y="512861"/>
                    <a:pt x="746604" y="559523"/>
                  </a:cubicBezTo>
                  <a:cubicBezTo>
                    <a:pt x="699942" y="606186"/>
                    <a:pt x="636653" y="632400"/>
                    <a:pt x="570663" y="632400"/>
                  </a:cubicBezTo>
                  <a:lnTo>
                    <a:pt x="248819" y="632400"/>
                  </a:lnTo>
                  <a:cubicBezTo>
                    <a:pt x="182828" y="632400"/>
                    <a:pt x="119540" y="606186"/>
                    <a:pt x="72877" y="559523"/>
                  </a:cubicBezTo>
                  <a:cubicBezTo>
                    <a:pt x="26215" y="512861"/>
                    <a:pt x="0" y="449572"/>
                    <a:pt x="0" y="383582"/>
                  </a:cubicBezTo>
                  <a:lnTo>
                    <a:pt x="0" y="248819"/>
                  </a:lnTo>
                  <a:cubicBezTo>
                    <a:pt x="0" y="182828"/>
                    <a:pt x="26215" y="119540"/>
                    <a:pt x="72877" y="72877"/>
                  </a:cubicBezTo>
                  <a:cubicBezTo>
                    <a:pt x="119540" y="26215"/>
                    <a:pt x="182828" y="0"/>
                    <a:pt x="248819" y="0"/>
                  </a:cubicBezTo>
                  <a:close/>
                </a:path>
              </a:pathLst>
            </a:custGeom>
            <a:solidFill>
              <a:srgbClr val="FFFFFF"/>
            </a:solidFill>
          </p:spPr>
        </p:sp>
        <p:sp>
          <p:nvSpPr>
            <p:cNvPr id="16" name="TextBox 16"/>
            <p:cNvSpPr txBox="1"/>
            <p:nvPr/>
          </p:nvSpPr>
          <p:spPr>
            <a:xfrm>
              <a:off x="0" y="-38100"/>
              <a:ext cx="819481" cy="670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1254525" y="3225338"/>
            <a:ext cx="3111469" cy="2401145"/>
            <a:chOff x="0" y="0"/>
            <a:chExt cx="819481" cy="632400"/>
          </a:xfrm>
        </p:grpSpPr>
        <p:sp>
          <p:nvSpPr>
            <p:cNvPr id="18" name="Freeform 18"/>
            <p:cNvSpPr/>
            <p:nvPr/>
          </p:nvSpPr>
          <p:spPr>
            <a:xfrm>
              <a:off x="0" y="0"/>
              <a:ext cx="819481" cy="632400"/>
            </a:xfrm>
            <a:custGeom>
              <a:avLst/>
              <a:gdLst/>
              <a:ahLst/>
              <a:cxnLst/>
              <a:rect l="l" t="t" r="r" b="b"/>
              <a:pathLst>
                <a:path w="819481" h="632400">
                  <a:moveTo>
                    <a:pt x="248819" y="0"/>
                  </a:moveTo>
                  <a:lnTo>
                    <a:pt x="570663" y="0"/>
                  </a:lnTo>
                  <a:cubicBezTo>
                    <a:pt x="636653" y="0"/>
                    <a:pt x="699942" y="26215"/>
                    <a:pt x="746604" y="72877"/>
                  </a:cubicBezTo>
                  <a:cubicBezTo>
                    <a:pt x="793267" y="119540"/>
                    <a:pt x="819481" y="182828"/>
                    <a:pt x="819481" y="248819"/>
                  </a:cubicBezTo>
                  <a:lnTo>
                    <a:pt x="819481" y="383582"/>
                  </a:lnTo>
                  <a:cubicBezTo>
                    <a:pt x="819481" y="449572"/>
                    <a:pt x="793267" y="512861"/>
                    <a:pt x="746604" y="559523"/>
                  </a:cubicBezTo>
                  <a:cubicBezTo>
                    <a:pt x="699942" y="606186"/>
                    <a:pt x="636653" y="632400"/>
                    <a:pt x="570663" y="632400"/>
                  </a:cubicBezTo>
                  <a:lnTo>
                    <a:pt x="248819" y="632400"/>
                  </a:lnTo>
                  <a:cubicBezTo>
                    <a:pt x="182828" y="632400"/>
                    <a:pt x="119540" y="606186"/>
                    <a:pt x="72877" y="559523"/>
                  </a:cubicBezTo>
                  <a:cubicBezTo>
                    <a:pt x="26215" y="512861"/>
                    <a:pt x="0" y="449572"/>
                    <a:pt x="0" y="383582"/>
                  </a:cubicBezTo>
                  <a:lnTo>
                    <a:pt x="0" y="248819"/>
                  </a:lnTo>
                  <a:cubicBezTo>
                    <a:pt x="0" y="182828"/>
                    <a:pt x="26215" y="119540"/>
                    <a:pt x="72877" y="72877"/>
                  </a:cubicBezTo>
                  <a:cubicBezTo>
                    <a:pt x="119540" y="26215"/>
                    <a:pt x="182828" y="0"/>
                    <a:pt x="248819" y="0"/>
                  </a:cubicBezTo>
                  <a:close/>
                </a:path>
              </a:pathLst>
            </a:custGeom>
            <a:solidFill>
              <a:srgbClr val="FFFFFF"/>
            </a:solidFill>
          </p:spPr>
        </p:sp>
        <p:sp>
          <p:nvSpPr>
            <p:cNvPr id="19" name="TextBox 19"/>
            <p:cNvSpPr txBox="1"/>
            <p:nvPr/>
          </p:nvSpPr>
          <p:spPr>
            <a:xfrm>
              <a:off x="0" y="-38100"/>
              <a:ext cx="819481" cy="670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rot="2412879">
            <a:off x="9664426" y="-1768766"/>
            <a:ext cx="13063173" cy="5339572"/>
          </a:xfrm>
          <a:custGeom>
            <a:avLst/>
            <a:gdLst/>
            <a:ahLst/>
            <a:cxnLst/>
            <a:rect l="l" t="t" r="r" b="b"/>
            <a:pathLst>
              <a:path w="13063173" h="5339572">
                <a:moveTo>
                  <a:pt x="0" y="0"/>
                </a:moveTo>
                <a:lnTo>
                  <a:pt x="13063173" y="0"/>
                </a:lnTo>
                <a:lnTo>
                  <a:pt x="13063173" y="5339572"/>
                </a:lnTo>
                <a:lnTo>
                  <a:pt x="0" y="533957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1" name="TextBox 21"/>
          <p:cNvSpPr txBox="1"/>
          <p:nvPr/>
        </p:nvSpPr>
        <p:spPr>
          <a:xfrm>
            <a:off x="5225157" y="908124"/>
            <a:ext cx="7837685" cy="1509882"/>
          </a:xfrm>
          <a:prstGeom prst="rect">
            <a:avLst/>
          </a:prstGeom>
        </p:spPr>
        <p:txBody>
          <a:bodyPr lIns="0" tIns="0" rIns="0" bIns="0" rtlCol="0" anchor="t">
            <a:spAutoFit/>
          </a:bodyPr>
          <a:lstStyle/>
          <a:p>
            <a:pPr algn="ctr">
              <a:lnSpc>
                <a:spcPts val="12319"/>
              </a:lnSpc>
            </a:pPr>
            <a:r>
              <a:rPr lang="en-US" sz="8799" dirty="0">
                <a:solidFill>
                  <a:srgbClr val="FFFFFF"/>
                </a:solidFill>
                <a:latin typeface="Alata"/>
              </a:rPr>
              <a:t>Contents</a:t>
            </a:r>
          </a:p>
        </p:txBody>
      </p:sp>
      <p:sp>
        <p:nvSpPr>
          <p:cNvPr id="24" name="TextBox 24"/>
          <p:cNvSpPr txBox="1"/>
          <p:nvPr/>
        </p:nvSpPr>
        <p:spPr>
          <a:xfrm>
            <a:off x="3859748" y="4019641"/>
            <a:ext cx="2383417" cy="820906"/>
          </a:xfrm>
          <a:prstGeom prst="rect">
            <a:avLst/>
          </a:prstGeom>
        </p:spPr>
        <p:txBody>
          <a:bodyPr lIns="0" tIns="0" rIns="0" bIns="0" rtlCol="0" anchor="t">
            <a:spAutoFit/>
          </a:bodyPr>
          <a:lstStyle/>
          <a:p>
            <a:pPr algn="ctr">
              <a:lnSpc>
                <a:spcPts val="6719"/>
              </a:lnSpc>
            </a:pPr>
            <a:r>
              <a:rPr lang="en-US" sz="4800">
                <a:solidFill>
                  <a:srgbClr val="FFFFFF"/>
                </a:solidFill>
                <a:latin typeface="Alata"/>
              </a:rPr>
              <a:t>01</a:t>
            </a:r>
          </a:p>
        </p:txBody>
      </p:sp>
      <p:sp>
        <p:nvSpPr>
          <p:cNvPr id="25" name="TextBox 25"/>
          <p:cNvSpPr txBox="1"/>
          <p:nvPr/>
        </p:nvSpPr>
        <p:spPr>
          <a:xfrm>
            <a:off x="4945114" y="4887930"/>
            <a:ext cx="1955827" cy="294953"/>
          </a:xfrm>
          <a:prstGeom prst="rect">
            <a:avLst/>
          </a:prstGeom>
        </p:spPr>
        <p:txBody>
          <a:bodyPr lIns="0" tIns="0" rIns="0" bIns="0" rtlCol="0" anchor="t">
            <a:spAutoFit/>
          </a:bodyPr>
          <a:lstStyle/>
          <a:p>
            <a:pPr algn="ctr">
              <a:lnSpc>
                <a:spcPts val="2310"/>
              </a:lnSpc>
            </a:pPr>
            <a:r>
              <a:rPr lang="en-US" sz="2100" dirty="0" err="1" smtClean="0">
                <a:solidFill>
                  <a:srgbClr val="1C3879"/>
                </a:solidFill>
                <a:latin typeface="Aileron Bold"/>
              </a:rPr>
              <a:t>MenuStructure</a:t>
            </a:r>
            <a:endParaRPr lang="en-US" sz="2100" dirty="0">
              <a:solidFill>
                <a:srgbClr val="1C3879"/>
              </a:solidFill>
              <a:latin typeface="Aileron Bold"/>
            </a:endParaRPr>
          </a:p>
        </p:txBody>
      </p:sp>
      <p:sp>
        <p:nvSpPr>
          <p:cNvPr id="27" name="TextBox 27"/>
          <p:cNvSpPr txBox="1"/>
          <p:nvPr/>
        </p:nvSpPr>
        <p:spPr>
          <a:xfrm>
            <a:off x="11845024" y="4922366"/>
            <a:ext cx="1955827" cy="302895"/>
          </a:xfrm>
          <a:prstGeom prst="rect">
            <a:avLst/>
          </a:prstGeom>
        </p:spPr>
        <p:txBody>
          <a:bodyPr lIns="0" tIns="0" rIns="0" bIns="0" rtlCol="0" anchor="t">
            <a:spAutoFit/>
          </a:bodyPr>
          <a:lstStyle/>
          <a:p>
            <a:pPr algn="ctr">
              <a:lnSpc>
                <a:spcPts val="2310"/>
              </a:lnSpc>
            </a:pPr>
            <a:r>
              <a:rPr lang="en-US" sz="2100" dirty="0" smtClean="0">
                <a:solidFill>
                  <a:srgbClr val="1C3879"/>
                </a:solidFill>
                <a:latin typeface="Aileron Bold"/>
              </a:rPr>
              <a:t>UI</a:t>
            </a:r>
            <a:endParaRPr lang="en-US" sz="2100" dirty="0">
              <a:solidFill>
                <a:srgbClr val="1C3879"/>
              </a:solidFill>
              <a:latin typeface="Aileron Bold"/>
            </a:endParaRPr>
          </a:p>
        </p:txBody>
      </p:sp>
      <p:sp>
        <p:nvSpPr>
          <p:cNvPr id="28" name="Freeform 28"/>
          <p:cNvSpPr/>
          <p:nvPr/>
        </p:nvSpPr>
        <p:spPr>
          <a:xfrm rot="2234620">
            <a:off x="5583978" y="5262958"/>
            <a:ext cx="4033294" cy="1351153"/>
          </a:xfrm>
          <a:custGeom>
            <a:avLst/>
            <a:gdLst/>
            <a:ahLst/>
            <a:cxnLst/>
            <a:rect l="l" t="t" r="r" b="b"/>
            <a:pathLst>
              <a:path w="4033294" h="1351153">
                <a:moveTo>
                  <a:pt x="0" y="0"/>
                </a:moveTo>
                <a:lnTo>
                  <a:pt x="4033294" y="0"/>
                </a:lnTo>
                <a:lnTo>
                  <a:pt x="4033294" y="1351153"/>
                </a:lnTo>
                <a:lnTo>
                  <a:pt x="0" y="1351153"/>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29" name="Freeform 29"/>
          <p:cNvSpPr/>
          <p:nvPr/>
        </p:nvSpPr>
        <p:spPr>
          <a:xfrm rot="-1156716">
            <a:off x="9240983" y="4930369"/>
            <a:ext cx="3557203" cy="1191663"/>
          </a:xfrm>
          <a:custGeom>
            <a:avLst/>
            <a:gdLst/>
            <a:ahLst/>
            <a:cxnLst/>
            <a:rect l="l" t="t" r="r" b="b"/>
            <a:pathLst>
              <a:path w="3557203" h="1191663">
                <a:moveTo>
                  <a:pt x="0" y="0"/>
                </a:moveTo>
                <a:lnTo>
                  <a:pt x="3557203" y="0"/>
                </a:lnTo>
                <a:lnTo>
                  <a:pt x="3557203" y="1191663"/>
                </a:lnTo>
                <a:lnTo>
                  <a:pt x="0" y="1191663"/>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30" name="타원 29"/>
          <p:cNvSpPr/>
          <p:nvPr/>
        </p:nvSpPr>
        <p:spPr>
          <a:xfrm>
            <a:off x="5225157" y="3395577"/>
            <a:ext cx="1382216" cy="1260000"/>
          </a:xfrm>
          <a:prstGeom prst="ellipse">
            <a:avLst/>
          </a:prstGeom>
          <a:solidFill>
            <a:srgbClr val="607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5586371" y="3730563"/>
            <a:ext cx="636785" cy="630463"/>
          </a:xfrm>
          <a:prstGeom prst="rect">
            <a:avLst/>
          </a:prstGeom>
          <a:noFill/>
        </p:spPr>
        <p:txBody>
          <a:bodyPr wrap="square" rtlCol="0">
            <a:spAutoFit/>
          </a:bodyPr>
          <a:lstStyle/>
          <a:p>
            <a:r>
              <a:rPr lang="en-US" altLang="ko-KR" sz="3500" dirty="0" smtClean="0">
                <a:solidFill>
                  <a:srgbClr val="FFFFFF"/>
                </a:solidFill>
                <a:latin typeface="Alata"/>
              </a:rPr>
              <a:t>01</a:t>
            </a:r>
            <a:endParaRPr lang="ko-KR" altLang="en-US" sz="3500" dirty="0"/>
          </a:p>
        </p:txBody>
      </p:sp>
      <p:sp>
        <p:nvSpPr>
          <p:cNvPr id="33" name="타원 32"/>
          <p:cNvSpPr/>
          <p:nvPr/>
        </p:nvSpPr>
        <p:spPr>
          <a:xfrm>
            <a:off x="12113900" y="3473250"/>
            <a:ext cx="1382216" cy="1260000"/>
          </a:xfrm>
          <a:prstGeom prst="ellipse">
            <a:avLst/>
          </a:prstGeom>
          <a:solidFill>
            <a:srgbClr val="607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p:cNvSpPr txBox="1"/>
          <p:nvPr/>
        </p:nvSpPr>
        <p:spPr>
          <a:xfrm>
            <a:off x="12434612" y="3813814"/>
            <a:ext cx="778726" cy="630942"/>
          </a:xfrm>
          <a:prstGeom prst="rect">
            <a:avLst/>
          </a:prstGeom>
          <a:noFill/>
        </p:spPr>
        <p:txBody>
          <a:bodyPr wrap="square" rtlCol="0">
            <a:spAutoFit/>
          </a:bodyPr>
          <a:lstStyle/>
          <a:p>
            <a:r>
              <a:rPr lang="en-US" altLang="ko-KR" sz="3500" dirty="0">
                <a:solidFill>
                  <a:srgbClr val="FFFFFF"/>
                </a:solidFill>
                <a:latin typeface="Alata"/>
              </a:rPr>
              <a:t>0</a:t>
            </a:r>
            <a:r>
              <a:rPr lang="en-US" altLang="ko-KR" sz="3500" dirty="0" smtClean="0">
                <a:solidFill>
                  <a:srgbClr val="FFFFFF"/>
                </a:solidFill>
                <a:latin typeface="Alata"/>
              </a:rPr>
              <a:t>2</a:t>
            </a:r>
            <a:endParaRPr lang="ko-KR" altLang="en-US" sz="35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53" t="-3076" r="-3076" b="-3053"/>
            </a:stretch>
          </a:blipFill>
        </p:spPr>
      </p:sp>
      <p:sp>
        <p:nvSpPr>
          <p:cNvPr id="3" name="Freeform 3"/>
          <p:cNvSpPr/>
          <p:nvPr/>
        </p:nvSpPr>
        <p:spPr>
          <a:xfrm rot="-8506581" flipH="1">
            <a:off x="9210075" y="1025960"/>
            <a:ext cx="13402611" cy="2395717"/>
          </a:xfrm>
          <a:custGeom>
            <a:avLst/>
            <a:gdLst/>
            <a:ahLst/>
            <a:cxnLst/>
            <a:rect l="l" t="t" r="r" b="b"/>
            <a:pathLst>
              <a:path w="13402611" h="2395717">
                <a:moveTo>
                  <a:pt x="13402611" y="0"/>
                </a:moveTo>
                <a:lnTo>
                  <a:pt x="0" y="0"/>
                </a:lnTo>
                <a:lnTo>
                  <a:pt x="0" y="2395716"/>
                </a:lnTo>
                <a:lnTo>
                  <a:pt x="13402611" y="2395716"/>
                </a:lnTo>
                <a:lnTo>
                  <a:pt x="13402611"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2733692" y="-1266808"/>
            <a:ext cx="12820615" cy="12820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808770" y="977265"/>
            <a:ext cx="3504683" cy="1543050"/>
            <a:chOff x="0" y="0"/>
            <a:chExt cx="923044" cy="406400"/>
          </a:xfrm>
        </p:grpSpPr>
        <p:sp>
          <p:nvSpPr>
            <p:cNvPr id="8" name="Freeform 8"/>
            <p:cNvSpPr/>
            <p:nvPr/>
          </p:nvSpPr>
          <p:spPr>
            <a:xfrm>
              <a:off x="0" y="0"/>
              <a:ext cx="923044" cy="406400"/>
            </a:xfrm>
            <a:custGeom>
              <a:avLst/>
              <a:gdLst/>
              <a:ahLst/>
              <a:cxnLst/>
              <a:rect l="l" t="t" r="r" b="b"/>
              <a:pathLst>
                <a:path w="923044" h="406400">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8AB7E2"/>
            </a:solidFill>
          </p:spPr>
        </p:sp>
        <p:sp>
          <p:nvSpPr>
            <p:cNvPr id="9" name="TextBox 9"/>
            <p:cNvSpPr txBox="1"/>
            <p:nvPr/>
          </p:nvSpPr>
          <p:spPr>
            <a:xfrm>
              <a:off x="0" y="-38100"/>
              <a:ext cx="923044" cy="444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295071" y="1273762"/>
            <a:ext cx="950056" cy="950056"/>
          </a:xfrm>
          <a:custGeom>
            <a:avLst/>
            <a:gdLst/>
            <a:ahLst/>
            <a:cxnLst/>
            <a:rect l="l" t="t" r="r" b="b"/>
            <a:pathLst>
              <a:path w="950056" h="950056">
                <a:moveTo>
                  <a:pt x="0" y="0"/>
                </a:moveTo>
                <a:lnTo>
                  <a:pt x="950056" y="0"/>
                </a:lnTo>
                <a:lnTo>
                  <a:pt x="950056" y="950056"/>
                </a:lnTo>
                <a:lnTo>
                  <a:pt x="0" y="95005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1" name="Freeform 11"/>
          <p:cNvSpPr/>
          <p:nvPr/>
        </p:nvSpPr>
        <p:spPr>
          <a:xfrm>
            <a:off x="2442694" y="7639460"/>
            <a:ext cx="13402611" cy="2395717"/>
          </a:xfrm>
          <a:custGeom>
            <a:avLst/>
            <a:gdLst/>
            <a:ahLst/>
            <a:cxnLst/>
            <a:rect l="l" t="t" r="r" b="b"/>
            <a:pathLst>
              <a:path w="13402611" h="2395717">
                <a:moveTo>
                  <a:pt x="0" y="0"/>
                </a:moveTo>
                <a:lnTo>
                  <a:pt x="13402612" y="0"/>
                </a:lnTo>
                <a:lnTo>
                  <a:pt x="13402612" y="2395717"/>
                </a:lnTo>
                <a:lnTo>
                  <a:pt x="0" y="2395717"/>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aphicFrame>
        <p:nvGraphicFramePr>
          <p:cNvPr id="12" name="Table 12"/>
          <p:cNvGraphicFramePr>
            <a:graphicFrameLocks noGrp="1"/>
          </p:cNvGraphicFramePr>
          <p:nvPr>
            <p:extLst>
              <p:ext uri="{D42A27DB-BD31-4B8C-83A1-F6EECF244321}">
                <p14:modId xmlns:p14="http://schemas.microsoft.com/office/powerpoint/2010/main" val="2269459706"/>
              </p:ext>
            </p:extLst>
          </p:nvPr>
        </p:nvGraphicFramePr>
        <p:xfrm>
          <a:off x="1386740" y="2223818"/>
          <a:ext cx="15514521" cy="7034482"/>
        </p:xfrm>
        <a:graphic>
          <a:graphicData uri="http://schemas.openxmlformats.org/drawingml/2006/table">
            <a:tbl>
              <a:tblPr/>
              <a:tblGrid>
                <a:gridCol w="1575563">
                  <a:extLst>
                    <a:ext uri="{9D8B030D-6E8A-4147-A177-3AD203B41FA5}">
                      <a16:colId xmlns:a16="http://schemas.microsoft.com/office/drawing/2014/main" val="20000"/>
                    </a:ext>
                  </a:extLst>
                </a:gridCol>
                <a:gridCol w="1523187">
                  <a:extLst>
                    <a:ext uri="{9D8B030D-6E8A-4147-A177-3AD203B41FA5}">
                      <a16:colId xmlns:a16="http://schemas.microsoft.com/office/drawing/2014/main" val="20001"/>
                    </a:ext>
                  </a:extLst>
                </a:gridCol>
                <a:gridCol w="10068607">
                  <a:extLst>
                    <a:ext uri="{9D8B030D-6E8A-4147-A177-3AD203B41FA5}">
                      <a16:colId xmlns:a16="http://schemas.microsoft.com/office/drawing/2014/main" val="20002"/>
                    </a:ext>
                  </a:extLst>
                </a:gridCol>
                <a:gridCol w="2347164">
                  <a:extLst>
                    <a:ext uri="{9D8B030D-6E8A-4147-A177-3AD203B41FA5}">
                      <a16:colId xmlns:a16="http://schemas.microsoft.com/office/drawing/2014/main" val="20003"/>
                    </a:ext>
                  </a:extLst>
                </a:gridCol>
              </a:tblGrid>
              <a:tr h="843245">
                <a:tc>
                  <a:txBody>
                    <a:bodyPr/>
                    <a:lstStyle/>
                    <a:p>
                      <a:pPr algn="ctr">
                        <a:lnSpc>
                          <a:spcPts val="2659"/>
                        </a:lnSpc>
                        <a:defRPr/>
                      </a:pPr>
                      <a:r>
                        <a:rPr lang="en-US" sz="1899">
                          <a:solidFill>
                            <a:srgbClr val="F2F2F2"/>
                          </a:solidFill>
                          <a:latin typeface="Canva Sans Bold"/>
                        </a:rPr>
                        <a:t>Version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a:txBody>
                    <a:bodyPr/>
                    <a:lstStyle/>
                    <a:p>
                      <a:pPr algn="ctr">
                        <a:lnSpc>
                          <a:spcPts val="2659"/>
                        </a:lnSpc>
                        <a:defRPr/>
                      </a:pPr>
                      <a:r>
                        <a:rPr lang="en-US" sz="1899">
                          <a:solidFill>
                            <a:srgbClr val="F2F2F2"/>
                          </a:solidFill>
                          <a:latin typeface="Canva Sans Bold"/>
                        </a:rPr>
                        <a:t>Author</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a:txBody>
                    <a:bodyPr/>
                    <a:lstStyle/>
                    <a:p>
                      <a:pPr algn="ctr">
                        <a:lnSpc>
                          <a:spcPts val="2659"/>
                        </a:lnSpc>
                        <a:defRPr/>
                      </a:pPr>
                      <a:r>
                        <a:rPr lang="en-US" sz="1899" dirty="0">
                          <a:solidFill>
                            <a:srgbClr val="F2F2F2"/>
                          </a:solidFill>
                          <a:latin typeface="Canva Sans Bold"/>
                        </a:rPr>
                        <a:t>Description</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a:txBody>
                    <a:bodyPr/>
                    <a:lstStyle/>
                    <a:p>
                      <a:pPr algn="ctr">
                        <a:lnSpc>
                          <a:spcPts val="2659"/>
                        </a:lnSpc>
                        <a:defRPr/>
                      </a:pPr>
                      <a:r>
                        <a:rPr lang="en-US" sz="1899">
                          <a:solidFill>
                            <a:srgbClr val="F2F2F2"/>
                          </a:solidFill>
                          <a:latin typeface="Canva Sans Bold"/>
                        </a:rPr>
                        <a:t>Date</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extLst>
                  <a:ext uri="{0D108BD9-81ED-4DB2-BD59-A6C34878D82A}">
                    <a16:rowId xmlns:a16="http://schemas.microsoft.com/office/drawing/2014/main" val="10000"/>
                  </a:ext>
                </a:extLst>
              </a:tr>
              <a:tr h="804457">
                <a:tc>
                  <a:txBody>
                    <a:bodyPr/>
                    <a:lstStyle/>
                    <a:p>
                      <a:pPr algn="ctr">
                        <a:lnSpc>
                          <a:spcPts val="2659"/>
                        </a:lnSpc>
                        <a:defRPr/>
                      </a:pPr>
                      <a:r>
                        <a:rPr lang="en-US" sz="1899">
                          <a:solidFill>
                            <a:srgbClr val="000000"/>
                          </a:solidFill>
                          <a:latin typeface="Canva Sans"/>
                        </a:rPr>
                        <a:t>0.1</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a:txBody>
                    <a:bodyPr/>
                    <a:lstStyle/>
                    <a:p>
                      <a:pPr algn="ctr">
                        <a:lnSpc>
                          <a:spcPts val="2659"/>
                        </a:lnSpc>
                        <a:defRPr/>
                      </a:pPr>
                      <a:r>
                        <a:rPr lang="en-US" sz="1899" dirty="0" err="1">
                          <a:solidFill>
                            <a:srgbClr val="000000"/>
                          </a:solidFill>
                          <a:ea typeface="Canva Sans"/>
                        </a:rPr>
                        <a:t>공통</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a:txBody>
                    <a:bodyPr/>
                    <a:lstStyle/>
                    <a:p>
                      <a:pPr algn="ctr">
                        <a:lnSpc>
                          <a:spcPts val="2659"/>
                        </a:lnSpc>
                        <a:defRPr/>
                      </a:pPr>
                      <a:r>
                        <a:rPr lang="ko-KR" altLang="en-US" sz="1899" dirty="0" smtClean="0">
                          <a:solidFill>
                            <a:srgbClr val="000000"/>
                          </a:solidFill>
                        </a:rPr>
                        <a:t>전체 프레임 작성</a:t>
                      </a:r>
                      <a:endParaRPr lang="en-US" altLang="ko-KR" sz="1899" dirty="0" smtClean="0">
                        <a:solidFill>
                          <a:srgbClr val="000000"/>
                        </a:solidFill>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a:txBody>
                    <a:bodyPr/>
                    <a:lstStyle/>
                    <a:p>
                      <a:pPr algn="ctr">
                        <a:lnSpc>
                          <a:spcPts val="2659"/>
                        </a:lnSpc>
                        <a:defRPr/>
                      </a:pPr>
                      <a:r>
                        <a:rPr lang="en-US" sz="1899" dirty="0">
                          <a:solidFill>
                            <a:srgbClr val="000000"/>
                          </a:solidFill>
                          <a:latin typeface="Canva Sans"/>
                        </a:rPr>
                        <a:t>2023.11.26</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804457">
                <a:tc>
                  <a:txBody>
                    <a:bodyPr/>
                    <a:lstStyle/>
                    <a:p>
                      <a:pPr algn="ctr">
                        <a:lnSpc>
                          <a:spcPts val="2659"/>
                        </a:lnSpc>
                        <a:defRPr/>
                      </a:pPr>
                      <a:r>
                        <a:rPr lang="en-US" sz="1899">
                          <a:solidFill>
                            <a:srgbClr val="000000"/>
                          </a:solidFill>
                          <a:latin typeface="Canva Sans"/>
                        </a:rPr>
                        <a:t>0.2</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a:txBody>
                    <a:bodyPr/>
                    <a:lstStyle/>
                    <a:p>
                      <a:pPr marL="0" marR="0" indent="0" algn="ctr" defTabSz="914400" rtl="0" eaLnBrk="1" fontAlgn="auto" latinLnBrk="0" hangingPunct="1">
                        <a:lnSpc>
                          <a:spcPts val="2659"/>
                        </a:lnSpc>
                        <a:spcBef>
                          <a:spcPts val="0"/>
                        </a:spcBef>
                        <a:spcAft>
                          <a:spcPts val="0"/>
                        </a:spcAft>
                        <a:buClrTx/>
                        <a:buSzTx/>
                        <a:buFontTx/>
                        <a:buNone/>
                        <a:tabLst/>
                        <a:defRPr/>
                      </a:pPr>
                      <a:r>
                        <a:rPr lang="ko-KR" altLang="en-US" sz="1899" dirty="0" err="1" smtClean="0">
                          <a:solidFill>
                            <a:srgbClr val="000000"/>
                          </a:solidFill>
                        </a:rPr>
                        <a:t>한준원</a:t>
                      </a:r>
                      <a:endParaRPr lang="en-US" altLang="ko-KR" sz="1100" dirty="0" smtClean="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a:txBody>
                    <a:bodyPr/>
                    <a:lstStyle/>
                    <a:p>
                      <a:pPr algn="ctr">
                        <a:lnSpc>
                          <a:spcPts val="2659"/>
                        </a:lnSpc>
                        <a:defRPr/>
                      </a:pPr>
                      <a:r>
                        <a:rPr lang="ko-KR" altLang="en-US" sz="1900" dirty="0" smtClean="0"/>
                        <a:t>메뉴 구조 작성</a:t>
                      </a:r>
                      <a:endParaRPr lang="en-US" sz="19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a:txBody>
                    <a:bodyPr/>
                    <a:lstStyle/>
                    <a:p>
                      <a:pPr marL="0" marR="0" indent="0" algn="ctr" defTabSz="914400" rtl="0" eaLnBrk="1" fontAlgn="auto" latinLnBrk="0" hangingPunct="1">
                        <a:lnSpc>
                          <a:spcPts val="2659"/>
                        </a:lnSpc>
                        <a:spcBef>
                          <a:spcPts val="0"/>
                        </a:spcBef>
                        <a:spcAft>
                          <a:spcPts val="0"/>
                        </a:spcAft>
                        <a:buClrTx/>
                        <a:buSzTx/>
                        <a:buFontTx/>
                        <a:buNone/>
                        <a:tabLst/>
                        <a:defRPr/>
                      </a:pPr>
                      <a:r>
                        <a:rPr lang="en-US" altLang="ko-KR" sz="1899" dirty="0" smtClean="0">
                          <a:solidFill>
                            <a:srgbClr val="000000"/>
                          </a:solidFill>
                          <a:latin typeface="Canva Sans"/>
                        </a:rPr>
                        <a:t>2023.11.27</a:t>
                      </a:r>
                      <a:endParaRPr lang="en-US" altLang="ko-KR" sz="1100" dirty="0" smtClean="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804457">
                <a:tc>
                  <a:txBody>
                    <a:bodyPr/>
                    <a:lstStyle/>
                    <a:p>
                      <a:pPr algn="ctr">
                        <a:lnSpc>
                          <a:spcPts val="2659"/>
                        </a:lnSpc>
                        <a:defRPr/>
                      </a:pPr>
                      <a:r>
                        <a:rPr lang="en-US" sz="1899">
                          <a:solidFill>
                            <a:srgbClr val="000000"/>
                          </a:solidFill>
                          <a:latin typeface="Canva Sans"/>
                        </a:rPr>
                        <a:t>0.3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a:txBody>
                    <a:bodyPr/>
                    <a:lstStyle/>
                    <a:p>
                      <a:pPr marL="0" marR="0" indent="0" algn="ctr" defTabSz="914400" rtl="0" eaLnBrk="1" fontAlgn="auto" latinLnBrk="0" hangingPunct="1">
                        <a:lnSpc>
                          <a:spcPts val="2659"/>
                        </a:lnSpc>
                        <a:spcBef>
                          <a:spcPts val="0"/>
                        </a:spcBef>
                        <a:spcAft>
                          <a:spcPts val="0"/>
                        </a:spcAft>
                        <a:buClrTx/>
                        <a:buSzTx/>
                        <a:buFontTx/>
                        <a:buNone/>
                        <a:tabLst/>
                        <a:defRPr/>
                      </a:pPr>
                      <a:r>
                        <a:rPr lang="ko-KR" altLang="en-US" sz="1899" dirty="0" err="1" smtClean="0">
                          <a:solidFill>
                            <a:srgbClr val="000000"/>
                          </a:solidFill>
                        </a:rPr>
                        <a:t>왕승철</a:t>
                      </a:r>
                      <a:endParaRPr lang="en-US" altLang="ko-KR" sz="1100" dirty="0" smtClean="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a:txBody>
                    <a:bodyPr/>
                    <a:lstStyle/>
                    <a:p>
                      <a:pPr algn="ctr">
                        <a:lnSpc>
                          <a:spcPts val="2659"/>
                        </a:lnSpc>
                        <a:defRPr/>
                      </a:pPr>
                      <a:r>
                        <a:rPr lang="ko-KR" altLang="en-US" sz="1900" dirty="0" smtClean="0"/>
                        <a:t>와이어 프레임 작성</a:t>
                      </a:r>
                      <a:endParaRPr lang="en-US" sz="19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a:txBody>
                    <a:bodyPr/>
                    <a:lstStyle/>
                    <a:p>
                      <a:pPr marL="0" marR="0" indent="0" algn="ctr" defTabSz="914400" rtl="0" eaLnBrk="1" fontAlgn="auto" latinLnBrk="0" hangingPunct="1">
                        <a:lnSpc>
                          <a:spcPts val="2659"/>
                        </a:lnSpc>
                        <a:spcBef>
                          <a:spcPts val="0"/>
                        </a:spcBef>
                        <a:spcAft>
                          <a:spcPts val="0"/>
                        </a:spcAft>
                        <a:buClrTx/>
                        <a:buSzTx/>
                        <a:buFontTx/>
                        <a:buNone/>
                        <a:tabLst/>
                        <a:defRPr/>
                      </a:pPr>
                      <a:r>
                        <a:rPr lang="en-US" altLang="ko-KR" sz="1899" dirty="0" smtClean="0">
                          <a:solidFill>
                            <a:srgbClr val="000000"/>
                          </a:solidFill>
                          <a:latin typeface="Canva Sans"/>
                        </a:rPr>
                        <a:t>2023.11.27</a:t>
                      </a:r>
                      <a:endParaRPr lang="en-US" altLang="ko-KR" sz="1100" dirty="0" smtClean="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804457">
                <a:tc>
                  <a:txBody>
                    <a:bodyPr/>
                    <a:lstStyle/>
                    <a:p>
                      <a:pPr algn="ctr">
                        <a:lnSpc>
                          <a:spcPts val="2659"/>
                        </a:lnSpc>
                        <a:defRPr/>
                      </a:pPr>
                      <a:r>
                        <a:rPr lang="en-US" sz="1899">
                          <a:solidFill>
                            <a:srgbClr val="000000"/>
                          </a:solidFill>
                          <a:latin typeface="Canva Sans"/>
                        </a:rPr>
                        <a:t>0.4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a:txBody>
                    <a:bodyPr/>
                    <a:lstStyle/>
                    <a:p>
                      <a:pPr marL="0" marR="0" indent="0" algn="ctr" defTabSz="914400" rtl="0" eaLnBrk="1" fontAlgn="auto" latinLnBrk="0" hangingPunct="1">
                        <a:lnSpc>
                          <a:spcPts val="2659"/>
                        </a:lnSpc>
                        <a:spcBef>
                          <a:spcPts val="0"/>
                        </a:spcBef>
                        <a:spcAft>
                          <a:spcPts val="0"/>
                        </a:spcAft>
                        <a:buClrTx/>
                        <a:buSzTx/>
                        <a:buFontTx/>
                        <a:buNone/>
                        <a:tabLst/>
                        <a:defRPr/>
                      </a:pPr>
                      <a:r>
                        <a:rPr lang="ko-KR" altLang="en-US" sz="1899" dirty="0" err="1" smtClean="0">
                          <a:solidFill>
                            <a:srgbClr val="000000"/>
                          </a:solidFill>
                        </a:rPr>
                        <a:t>한준원</a:t>
                      </a:r>
                      <a:endParaRPr lang="en-US" altLang="ko-KR" sz="1100" dirty="0" smtClean="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a:txBody>
                    <a:bodyPr/>
                    <a:lstStyle/>
                    <a:p>
                      <a:pPr algn="ctr">
                        <a:lnSpc>
                          <a:spcPts val="2659"/>
                        </a:lnSpc>
                        <a:defRPr/>
                      </a:pPr>
                      <a:r>
                        <a:rPr lang="ko-KR" altLang="en-US" sz="1900" dirty="0" smtClean="0"/>
                        <a:t>와이어 프레임 수정</a:t>
                      </a:r>
                      <a:endParaRPr lang="en-US" sz="19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a:txBody>
                    <a:bodyPr/>
                    <a:lstStyle/>
                    <a:p>
                      <a:pPr marL="0" marR="0" indent="0" algn="ctr" defTabSz="914400" rtl="0" eaLnBrk="1" fontAlgn="auto" latinLnBrk="0" hangingPunct="1">
                        <a:lnSpc>
                          <a:spcPts val="2659"/>
                        </a:lnSpc>
                        <a:spcBef>
                          <a:spcPts val="0"/>
                        </a:spcBef>
                        <a:spcAft>
                          <a:spcPts val="0"/>
                        </a:spcAft>
                        <a:buClrTx/>
                        <a:buSzTx/>
                        <a:buFontTx/>
                        <a:buNone/>
                        <a:tabLst/>
                        <a:defRPr/>
                      </a:pPr>
                      <a:r>
                        <a:rPr lang="en-US" altLang="ko-KR" sz="1899" smtClean="0">
                          <a:solidFill>
                            <a:srgbClr val="000000"/>
                          </a:solidFill>
                          <a:latin typeface="Canva Sans"/>
                        </a:rPr>
                        <a:t>2023.11.29</a:t>
                      </a:r>
                      <a:endParaRPr lang="en-US" altLang="ko-KR" sz="1100" dirty="0" smtClean="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804457">
                <a:tc>
                  <a:txBody>
                    <a:bodyPr/>
                    <a:lstStyle/>
                    <a:p>
                      <a:pPr algn="ctr">
                        <a:lnSpc>
                          <a:spcPts val="2659"/>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a:txBody>
                    <a:bodyPr/>
                    <a:lstStyle/>
                    <a:p>
                      <a:pPr algn="ctr">
                        <a:lnSpc>
                          <a:spcPts val="2659"/>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a:txBody>
                    <a:bodyPr/>
                    <a:lstStyle/>
                    <a:p>
                      <a:pPr algn="ctr">
                        <a:lnSpc>
                          <a:spcPts val="2659"/>
                        </a:lnSpc>
                        <a:defRPr/>
                      </a:pPr>
                      <a:endParaRPr lang="en-US" sz="19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a:txBody>
                    <a:bodyPr/>
                    <a:lstStyle/>
                    <a:p>
                      <a:pPr algn="ctr">
                        <a:lnSpc>
                          <a:spcPts val="2659"/>
                        </a:lnSpc>
                        <a:defRPr/>
                      </a:pPr>
                      <a:endParaRPr lang="en-US" sz="19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2168952">
                <a:tc>
                  <a:txBody>
                    <a:bodyPr/>
                    <a:lstStyle/>
                    <a:p>
                      <a:pPr algn="ctr">
                        <a:lnSpc>
                          <a:spcPts val="2659"/>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a:txBody>
                    <a:bodyPr/>
                    <a:lstStyle/>
                    <a:p>
                      <a:pPr algn="ctr">
                        <a:lnSpc>
                          <a:spcPts val="2659"/>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a:txBody>
                    <a:bodyPr/>
                    <a:lstStyle/>
                    <a:p>
                      <a:pPr algn="ctr">
                        <a:lnSpc>
                          <a:spcPts val="2659"/>
                        </a:lnSpc>
                        <a:defRPr/>
                      </a:pPr>
                      <a:endParaRPr lang="en-US" sz="19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a:txBody>
                    <a:bodyPr/>
                    <a:lstStyle/>
                    <a:p>
                      <a:pPr algn="ctr">
                        <a:lnSpc>
                          <a:spcPts val="2659"/>
                        </a:lnSpc>
                        <a:defRPr/>
                      </a:pPr>
                      <a:endParaRPr lang="en-US" sz="19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bl>
          </a:graphicData>
        </a:graphic>
      </p:graphicFrame>
      <p:sp>
        <p:nvSpPr>
          <p:cNvPr id="13" name="TextBox 13"/>
          <p:cNvSpPr txBox="1"/>
          <p:nvPr/>
        </p:nvSpPr>
        <p:spPr>
          <a:xfrm>
            <a:off x="4461092" y="683212"/>
            <a:ext cx="9365817" cy="1181100"/>
          </a:xfrm>
          <a:prstGeom prst="rect">
            <a:avLst/>
          </a:prstGeom>
        </p:spPr>
        <p:txBody>
          <a:bodyPr lIns="0" tIns="0" rIns="0" bIns="0" rtlCol="0" anchor="t">
            <a:spAutoFit/>
          </a:bodyPr>
          <a:lstStyle/>
          <a:p>
            <a:pPr algn="ctr">
              <a:lnSpc>
                <a:spcPts val="9359"/>
              </a:lnSpc>
            </a:pPr>
            <a:r>
              <a:rPr lang="en-US" sz="7799" dirty="0">
                <a:solidFill>
                  <a:srgbClr val="1C3879"/>
                </a:solidFill>
                <a:latin typeface="Roboto Condensed Bold"/>
              </a:rPr>
              <a:t>HISTORY</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1228" y="99061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53" t="-3076" r="-3076" b="-3053"/>
            </a:stretch>
          </a:blipFill>
        </p:spPr>
      </p:sp>
      <p:grpSp>
        <p:nvGrpSpPr>
          <p:cNvPr id="43" name="Group 6"/>
          <p:cNvGrpSpPr/>
          <p:nvPr/>
        </p:nvGrpSpPr>
        <p:grpSpPr>
          <a:xfrm>
            <a:off x="-5183060" y="-801548"/>
            <a:ext cx="8577994" cy="10836205"/>
            <a:chOff x="0" y="0"/>
            <a:chExt cx="812800" cy="812800"/>
          </a:xfrm>
        </p:grpSpPr>
        <p:sp>
          <p:nvSpPr>
            <p:cNvPr id="44"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sp>
        <p:sp>
          <p:nvSpPr>
            <p:cNvPr id="45"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 name="Group 3"/>
          <p:cNvGrpSpPr/>
          <p:nvPr/>
        </p:nvGrpSpPr>
        <p:grpSpPr>
          <a:xfrm>
            <a:off x="8837370" y="4177482"/>
            <a:ext cx="3557923" cy="355792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4532399" y="-3830879"/>
            <a:ext cx="6166608" cy="616660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4929819" y="9021091"/>
            <a:ext cx="5371769" cy="537176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rot="1578904">
            <a:off x="6584042" y="1392404"/>
            <a:ext cx="14404600" cy="2461877"/>
          </a:xfrm>
          <a:custGeom>
            <a:avLst/>
            <a:gdLst/>
            <a:ahLst/>
            <a:cxnLst/>
            <a:rect l="l" t="t" r="r" b="b"/>
            <a:pathLst>
              <a:path w="14404600" h="2461877">
                <a:moveTo>
                  <a:pt x="0" y="0"/>
                </a:moveTo>
                <a:lnTo>
                  <a:pt x="14404601" y="0"/>
                </a:lnTo>
                <a:lnTo>
                  <a:pt x="14404601" y="2461877"/>
                </a:lnTo>
                <a:lnTo>
                  <a:pt x="0" y="2461877"/>
                </a:lnTo>
                <a:lnTo>
                  <a:pt x="0" y="0"/>
                </a:lnTo>
                <a:close/>
              </a:path>
            </a:pathLst>
          </a:custGeom>
          <a:blipFill>
            <a:blip r:embed="rId3">
              <a:extLst>
                <a:ext uri="{96DAC541-7B7A-43D3-8B79-37D633B846F1}">
                  <asvg:svgBlip xmlns="" xmlns:asvg="http://schemas.microsoft.com/office/drawing/2016/SVG/main" r:embed="rId6"/>
                </a:ext>
              </a:extLst>
            </a:blip>
            <a:stretch>
              <a:fillRect/>
            </a:stretch>
          </a:blipFill>
        </p:spPr>
      </p:sp>
      <p:sp>
        <p:nvSpPr>
          <p:cNvPr id="14" name="Freeform 14"/>
          <p:cNvSpPr/>
          <p:nvPr/>
        </p:nvSpPr>
        <p:spPr>
          <a:xfrm rot="-7234445">
            <a:off x="-4014956" y="4757365"/>
            <a:ext cx="14280840" cy="3909380"/>
          </a:xfrm>
          <a:custGeom>
            <a:avLst/>
            <a:gdLst/>
            <a:ahLst/>
            <a:cxnLst/>
            <a:rect l="l" t="t" r="r" b="b"/>
            <a:pathLst>
              <a:path w="14280840" h="3909380">
                <a:moveTo>
                  <a:pt x="0" y="0"/>
                </a:moveTo>
                <a:lnTo>
                  <a:pt x="14280841" y="0"/>
                </a:lnTo>
                <a:lnTo>
                  <a:pt x="14280841" y="3909380"/>
                </a:lnTo>
                <a:lnTo>
                  <a:pt x="0" y="3909380"/>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aphicFrame>
        <p:nvGraphicFramePr>
          <p:cNvPr id="15" name="Table 15"/>
          <p:cNvGraphicFramePr>
            <a:graphicFrameLocks noGrp="1"/>
          </p:cNvGraphicFramePr>
          <p:nvPr>
            <p:extLst>
              <p:ext uri="{D42A27DB-BD31-4B8C-83A1-F6EECF244321}">
                <p14:modId xmlns:p14="http://schemas.microsoft.com/office/powerpoint/2010/main" val="1410389202"/>
              </p:ext>
            </p:extLst>
          </p:nvPr>
        </p:nvGraphicFramePr>
        <p:xfrm>
          <a:off x="1247203" y="3643472"/>
          <a:ext cx="2584175" cy="4604532"/>
        </p:xfrm>
        <a:graphic>
          <a:graphicData uri="http://schemas.openxmlformats.org/drawingml/2006/table">
            <a:tbl>
              <a:tblPr/>
              <a:tblGrid>
                <a:gridCol w="541382">
                  <a:extLst>
                    <a:ext uri="{9D8B030D-6E8A-4147-A177-3AD203B41FA5}">
                      <a16:colId xmlns:a16="http://schemas.microsoft.com/office/drawing/2014/main" val="20000"/>
                    </a:ext>
                  </a:extLst>
                </a:gridCol>
                <a:gridCol w="541382">
                  <a:extLst>
                    <a:ext uri="{9D8B030D-6E8A-4147-A177-3AD203B41FA5}">
                      <a16:colId xmlns:a16="http://schemas.microsoft.com/office/drawing/2014/main" val="20001"/>
                    </a:ext>
                  </a:extLst>
                </a:gridCol>
                <a:gridCol w="893155">
                  <a:extLst>
                    <a:ext uri="{9D8B030D-6E8A-4147-A177-3AD203B41FA5}">
                      <a16:colId xmlns:a16="http://schemas.microsoft.com/office/drawing/2014/main" val="20002"/>
                    </a:ext>
                  </a:extLst>
                </a:gridCol>
                <a:gridCol w="608256">
                  <a:extLst>
                    <a:ext uri="{9D8B030D-6E8A-4147-A177-3AD203B41FA5}">
                      <a16:colId xmlns:a16="http://schemas.microsoft.com/office/drawing/2014/main" val="20003"/>
                    </a:ext>
                  </a:extLst>
                </a:gridCol>
              </a:tblGrid>
              <a:tr h="798285">
                <a:tc gridSpan="4">
                  <a:txBody>
                    <a:bodyPr/>
                    <a:lstStyle/>
                    <a:p>
                      <a:pPr algn="ctr">
                        <a:lnSpc>
                          <a:spcPts val="2520"/>
                        </a:lnSpc>
                        <a:defRPr/>
                      </a:pPr>
                      <a:r>
                        <a:rPr lang="en-US" sz="1800">
                          <a:solidFill>
                            <a:srgbClr val="F2F2F2"/>
                          </a:solidFill>
                          <a:ea typeface="Canva Sans Bold"/>
                        </a:rPr>
                        <a:t>지역구 화면</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a:txBody>
                    <a:bodyPr/>
                    <a:lstStyle/>
                    <a:p>
                      <a:pPr algn="ctr">
                        <a:lnSpc>
                          <a:spcPts val="2520"/>
                        </a:lnSpc>
                        <a:defRPr/>
                      </a:pPr>
                      <a:r>
                        <a:rPr lang="en-US" sz="1800">
                          <a:solidFill>
                            <a:srgbClr val="F2F2F2"/>
                          </a:solidFill>
                          <a:ea typeface="Canva Sans Bold"/>
                        </a:rPr>
                        <a:t>지역구 화면</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a:txBody>
                    <a:bodyPr/>
                    <a:lstStyle/>
                    <a:p>
                      <a:pPr algn="ctr">
                        <a:lnSpc>
                          <a:spcPts val="2520"/>
                        </a:lnSpc>
                        <a:defRPr/>
                      </a:pPr>
                      <a:r>
                        <a:rPr lang="en-US" sz="1800">
                          <a:solidFill>
                            <a:srgbClr val="F2F2F2"/>
                          </a:solidFill>
                          <a:ea typeface="Canva Sans Bold"/>
                        </a:rPr>
                        <a:t>지역구 화면</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a:txBody>
                    <a:bodyPr/>
                    <a:lstStyle/>
                    <a:p>
                      <a:pPr algn="ctr">
                        <a:lnSpc>
                          <a:spcPts val="2520"/>
                        </a:lnSpc>
                        <a:defRPr/>
                      </a:pPr>
                      <a:r>
                        <a:rPr lang="en-US" sz="1800">
                          <a:solidFill>
                            <a:srgbClr val="F2F2F2"/>
                          </a:solidFill>
                          <a:ea typeface="Canva Sans Bold"/>
                        </a:rPr>
                        <a:t>지역구 화면</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extLst>
                  <a:ext uri="{0D108BD9-81ED-4DB2-BD59-A6C34878D82A}">
                    <a16:rowId xmlns:a16="http://schemas.microsoft.com/office/drawing/2014/main" val="10000"/>
                  </a:ext>
                </a:extLst>
              </a:tr>
              <a:tr h="0">
                <a:tc rowSpan="6" gridSpan="4">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rowSpan="6" h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rowSpan="6" h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rowSpan="6" h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101349">
                <a:tc gridSpan="4"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01349">
                <a:tc gridSpan="4"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101349">
                <a:tc gridSpan="4"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101349">
                <a:tc gridSpan="4"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226183">
                <a:tc gridSpan="4"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r h="739692">
                <a:tc gridSpan="4">
                  <a:txBody>
                    <a:bodyPr/>
                    <a:lstStyle/>
                    <a:p>
                      <a:pPr algn="ctr">
                        <a:lnSpc>
                          <a:spcPts val="2240"/>
                        </a:lnSpc>
                        <a:defRPr/>
                      </a:pPr>
                      <a:r>
                        <a:rPr lang="en-US" sz="1600">
                          <a:solidFill>
                            <a:srgbClr val="000000"/>
                          </a:solidFill>
                          <a:latin typeface="Canva Sans"/>
                          <a:ea typeface="Canva Sans"/>
                        </a:rPr>
                        <a:t>평균가(전/월세)</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latin typeface="Canva Sans"/>
                          <a:ea typeface="Canva Sans"/>
                        </a:rPr>
                        <a:t>평균가(전/월세)</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latin typeface="Canva Sans"/>
                          <a:ea typeface="Canva Sans"/>
                        </a:rPr>
                        <a:t>평균가(전/월세)</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latin typeface="Canva Sans"/>
                          <a:ea typeface="Canva Sans"/>
                        </a:rPr>
                        <a:t>평균가(전/월세)</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7"/>
                  </a:ext>
                </a:extLst>
              </a:tr>
              <a:tr h="739692">
                <a:tc gridSpan="4">
                  <a:txBody>
                    <a:bodyPr/>
                    <a:lstStyle/>
                    <a:p>
                      <a:pPr algn="ctr">
                        <a:lnSpc>
                          <a:spcPts val="2240"/>
                        </a:lnSpc>
                        <a:defRPr/>
                      </a:pPr>
                      <a:r>
                        <a:rPr lang="en-US" sz="1600">
                          <a:solidFill>
                            <a:srgbClr val="000000"/>
                          </a:solidFill>
                          <a:ea typeface="Canva Sans"/>
                        </a:rPr>
                        <a:t>치안 점수</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치안 점수</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치안 점수</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치안 점수</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8"/>
                  </a:ext>
                </a:extLst>
              </a:tr>
              <a:tr h="739692">
                <a:tc gridSpan="4">
                  <a:txBody>
                    <a:bodyPr/>
                    <a:lstStyle/>
                    <a:p>
                      <a:pPr algn="ctr">
                        <a:lnSpc>
                          <a:spcPts val="2240"/>
                        </a:lnSpc>
                        <a:defRPr/>
                      </a:pPr>
                      <a:r>
                        <a:rPr lang="en-US" sz="1600">
                          <a:solidFill>
                            <a:srgbClr val="000000"/>
                          </a:solidFill>
                          <a:ea typeface="Canva Sans"/>
                        </a:rPr>
                        <a:t>편의 점수</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편의 점수</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편의 점수</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편의 점수</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r h="739692">
                <a:tc gridSpan="4">
                  <a:txBody>
                    <a:bodyPr/>
                    <a:lstStyle/>
                    <a:p>
                      <a:pPr algn="ctr">
                        <a:lnSpc>
                          <a:spcPts val="2240"/>
                        </a:lnSpc>
                        <a:defRPr/>
                      </a:pPr>
                      <a:r>
                        <a:rPr lang="en-US" sz="1600" dirty="0">
                          <a:solidFill>
                            <a:srgbClr val="000000"/>
                          </a:solidFill>
                          <a:ea typeface="Canva Sans"/>
                        </a:rPr>
                        <a:t>상세 보기란</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상세 보기란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상세 보기란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상세 보기란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10"/>
                  </a:ext>
                </a:extLst>
              </a:tr>
            </a:tbl>
          </a:graphicData>
        </a:graphic>
      </p:graphicFrame>
      <p:graphicFrame>
        <p:nvGraphicFramePr>
          <p:cNvPr id="16" name="Table 16"/>
          <p:cNvGraphicFramePr>
            <a:graphicFrameLocks noGrp="1"/>
          </p:cNvGraphicFramePr>
          <p:nvPr>
            <p:extLst>
              <p:ext uri="{D42A27DB-BD31-4B8C-83A1-F6EECF244321}">
                <p14:modId xmlns:p14="http://schemas.microsoft.com/office/powerpoint/2010/main" val="3179777431"/>
              </p:ext>
            </p:extLst>
          </p:nvPr>
        </p:nvGraphicFramePr>
        <p:xfrm>
          <a:off x="7687009" y="2062410"/>
          <a:ext cx="3358648" cy="723900"/>
        </p:xfrm>
        <a:graphic>
          <a:graphicData uri="http://schemas.openxmlformats.org/drawingml/2006/table">
            <a:tbl>
              <a:tblPr/>
              <a:tblGrid>
                <a:gridCol w="539520">
                  <a:extLst>
                    <a:ext uri="{9D8B030D-6E8A-4147-A177-3AD203B41FA5}">
                      <a16:colId xmlns:a16="http://schemas.microsoft.com/office/drawing/2014/main" val="20000"/>
                    </a:ext>
                  </a:extLst>
                </a:gridCol>
                <a:gridCol w="539520">
                  <a:extLst>
                    <a:ext uri="{9D8B030D-6E8A-4147-A177-3AD203B41FA5}">
                      <a16:colId xmlns:a16="http://schemas.microsoft.com/office/drawing/2014/main" val="20001"/>
                    </a:ext>
                  </a:extLst>
                </a:gridCol>
                <a:gridCol w="1548311">
                  <a:extLst>
                    <a:ext uri="{9D8B030D-6E8A-4147-A177-3AD203B41FA5}">
                      <a16:colId xmlns:a16="http://schemas.microsoft.com/office/drawing/2014/main" val="20002"/>
                    </a:ext>
                  </a:extLst>
                </a:gridCol>
                <a:gridCol w="731297">
                  <a:extLst>
                    <a:ext uri="{9D8B030D-6E8A-4147-A177-3AD203B41FA5}">
                      <a16:colId xmlns:a16="http://schemas.microsoft.com/office/drawing/2014/main" val="20003"/>
                    </a:ext>
                  </a:extLst>
                </a:gridCol>
              </a:tblGrid>
              <a:tr h="309039">
                <a:tc rowSpan="7" gridSpan="4">
                  <a:txBody>
                    <a:bodyPr/>
                    <a:lstStyle/>
                    <a:p>
                      <a:pPr algn="ctr">
                        <a:lnSpc>
                          <a:spcPts val="2659"/>
                        </a:lnSpc>
                        <a:defRPr/>
                      </a:pPr>
                      <a:r>
                        <a:rPr lang="en-US" sz="1899" dirty="0" err="1">
                          <a:solidFill>
                            <a:srgbClr val="F2F2F2"/>
                          </a:solidFill>
                          <a:ea typeface="Canva Sans Bold"/>
                        </a:rPr>
                        <a:t>메인</a:t>
                      </a:r>
                      <a:r>
                        <a:rPr lang="en-US" sz="1899" dirty="0">
                          <a:solidFill>
                            <a:srgbClr val="F2F2F2"/>
                          </a:solidFill>
                          <a:ea typeface="Canva Sans Bold"/>
                        </a:rPr>
                        <a:t> </a:t>
                      </a:r>
                      <a:r>
                        <a:rPr lang="en-US" sz="1899" dirty="0" err="1">
                          <a:solidFill>
                            <a:srgbClr val="F2F2F2"/>
                          </a:solidFill>
                          <a:ea typeface="Canva Sans Bold"/>
                        </a:rPr>
                        <a:t>페이지</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rowSpan="7" h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rowSpan="7" h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rowSpan="7" h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extLst>
                  <a:ext uri="{0D108BD9-81ED-4DB2-BD59-A6C34878D82A}">
                    <a16:rowId xmlns:a16="http://schemas.microsoft.com/office/drawing/2014/main" val="10000"/>
                  </a:ext>
                </a:extLst>
              </a:tr>
              <a:tr h="0">
                <a:tc gridSpan="4"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extLst>
                  <a:ext uri="{0D108BD9-81ED-4DB2-BD59-A6C34878D82A}">
                    <a16:rowId xmlns:a16="http://schemas.microsoft.com/office/drawing/2014/main" val="10001"/>
                  </a:ext>
                </a:extLst>
              </a:tr>
              <a:tr h="0">
                <a:tc gridSpan="4"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extLst>
                  <a:ext uri="{0D108BD9-81ED-4DB2-BD59-A6C34878D82A}">
                    <a16:rowId xmlns:a16="http://schemas.microsoft.com/office/drawing/2014/main" val="10002"/>
                  </a:ext>
                </a:extLst>
              </a:tr>
              <a:tr h="0">
                <a:tc gridSpan="4"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extLst>
                  <a:ext uri="{0D108BD9-81ED-4DB2-BD59-A6C34878D82A}">
                    <a16:rowId xmlns:a16="http://schemas.microsoft.com/office/drawing/2014/main" val="10003"/>
                  </a:ext>
                </a:extLst>
              </a:tr>
              <a:tr h="0">
                <a:tc gridSpan="4"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extLst>
                  <a:ext uri="{0D108BD9-81ED-4DB2-BD59-A6C34878D82A}">
                    <a16:rowId xmlns:a16="http://schemas.microsoft.com/office/drawing/2014/main" val="10004"/>
                  </a:ext>
                </a:extLst>
              </a:tr>
              <a:tr h="0">
                <a:tc gridSpan="4"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extLst>
                  <a:ext uri="{0D108BD9-81ED-4DB2-BD59-A6C34878D82A}">
                    <a16:rowId xmlns:a16="http://schemas.microsoft.com/office/drawing/2014/main" val="10005"/>
                  </a:ext>
                </a:extLst>
              </a:tr>
              <a:tr h="0">
                <a:tc gridSpan="4"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659"/>
                        </a:lnSpc>
                        <a:defRPr/>
                      </a:pPr>
                      <a:r>
                        <a:rPr lang="en-US" sz="1899">
                          <a:solidFill>
                            <a:srgbClr val="F2F2F2"/>
                          </a:solidFill>
                          <a:ea typeface="Canva Sans Bold"/>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extLst>
                  <a:ext uri="{0D108BD9-81ED-4DB2-BD59-A6C34878D82A}">
                    <a16:rowId xmlns:a16="http://schemas.microsoft.com/office/drawing/2014/main" val="10006"/>
                  </a:ext>
                </a:extLst>
              </a:tr>
            </a:tbl>
          </a:graphicData>
        </a:graphic>
      </p:graphicFrame>
      <p:graphicFrame>
        <p:nvGraphicFramePr>
          <p:cNvPr id="17" name="Table 17"/>
          <p:cNvGraphicFramePr>
            <a:graphicFrameLocks noGrp="1"/>
          </p:cNvGraphicFramePr>
          <p:nvPr>
            <p:extLst>
              <p:ext uri="{D42A27DB-BD31-4B8C-83A1-F6EECF244321}">
                <p14:modId xmlns:p14="http://schemas.microsoft.com/office/powerpoint/2010/main" val="3908760541"/>
              </p:ext>
            </p:extLst>
          </p:nvPr>
        </p:nvGraphicFramePr>
        <p:xfrm>
          <a:off x="1251033" y="8688740"/>
          <a:ext cx="2584175" cy="939800"/>
        </p:xfrm>
        <a:graphic>
          <a:graphicData uri="http://schemas.openxmlformats.org/drawingml/2006/table">
            <a:tbl>
              <a:tblPr/>
              <a:tblGrid>
                <a:gridCol w="541382">
                  <a:extLst>
                    <a:ext uri="{9D8B030D-6E8A-4147-A177-3AD203B41FA5}">
                      <a16:colId xmlns:a16="http://schemas.microsoft.com/office/drawing/2014/main" val="20000"/>
                    </a:ext>
                  </a:extLst>
                </a:gridCol>
                <a:gridCol w="541382">
                  <a:extLst>
                    <a:ext uri="{9D8B030D-6E8A-4147-A177-3AD203B41FA5}">
                      <a16:colId xmlns:a16="http://schemas.microsoft.com/office/drawing/2014/main" val="20001"/>
                    </a:ext>
                  </a:extLst>
                </a:gridCol>
                <a:gridCol w="960029">
                  <a:extLst>
                    <a:ext uri="{9D8B030D-6E8A-4147-A177-3AD203B41FA5}">
                      <a16:colId xmlns:a16="http://schemas.microsoft.com/office/drawing/2014/main" val="20002"/>
                    </a:ext>
                  </a:extLst>
                </a:gridCol>
                <a:gridCol w="541382">
                  <a:extLst>
                    <a:ext uri="{9D8B030D-6E8A-4147-A177-3AD203B41FA5}">
                      <a16:colId xmlns:a16="http://schemas.microsoft.com/office/drawing/2014/main" val="20003"/>
                    </a:ext>
                  </a:extLst>
                </a:gridCol>
              </a:tblGrid>
              <a:tr h="403293">
                <a:tc rowSpan="7" gridSpan="4">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rowSpan="7" h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rowSpan="7" h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rowSpan="7" h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26770">
                <a:tc gridSpan="4"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0">
                <a:tc gridSpan="4"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0">
                <a:tc gridSpan="4"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0">
                <a:tc gridSpan="4"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0">
                <a:tc gridSpan="4"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0">
                <a:tc gridSpan="4"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bl>
          </a:graphicData>
        </a:graphic>
      </p:graphicFrame>
      <p:graphicFrame>
        <p:nvGraphicFramePr>
          <p:cNvPr id="18" name="Table 18"/>
          <p:cNvGraphicFramePr>
            <a:graphicFrameLocks noGrp="1"/>
          </p:cNvGraphicFramePr>
          <p:nvPr>
            <p:extLst>
              <p:ext uri="{D42A27DB-BD31-4B8C-83A1-F6EECF244321}">
                <p14:modId xmlns:p14="http://schemas.microsoft.com/office/powerpoint/2010/main" val="3570760325"/>
              </p:ext>
            </p:extLst>
          </p:nvPr>
        </p:nvGraphicFramePr>
        <p:xfrm>
          <a:off x="11372070" y="3643472"/>
          <a:ext cx="2636606" cy="677228"/>
        </p:xfrm>
        <a:graphic>
          <a:graphicData uri="http://schemas.openxmlformats.org/drawingml/2006/table">
            <a:tbl>
              <a:tblPr/>
              <a:tblGrid>
                <a:gridCol w="541221">
                  <a:extLst>
                    <a:ext uri="{9D8B030D-6E8A-4147-A177-3AD203B41FA5}">
                      <a16:colId xmlns:a16="http://schemas.microsoft.com/office/drawing/2014/main" val="20000"/>
                    </a:ext>
                  </a:extLst>
                </a:gridCol>
                <a:gridCol w="541221">
                  <a:extLst>
                    <a:ext uri="{9D8B030D-6E8A-4147-A177-3AD203B41FA5}">
                      <a16:colId xmlns:a16="http://schemas.microsoft.com/office/drawing/2014/main" val="20001"/>
                    </a:ext>
                  </a:extLst>
                </a:gridCol>
                <a:gridCol w="1012943">
                  <a:extLst>
                    <a:ext uri="{9D8B030D-6E8A-4147-A177-3AD203B41FA5}">
                      <a16:colId xmlns:a16="http://schemas.microsoft.com/office/drawing/2014/main" val="20002"/>
                    </a:ext>
                  </a:extLst>
                </a:gridCol>
                <a:gridCol w="541221">
                  <a:extLst>
                    <a:ext uri="{9D8B030D-6E8A-4147-A177-3AD203B41FA5}">
                      <a16:colId xmlns:a16="http://schemas.microsoft.com/office/drawing/2014/main" val="20003"/>
                    </a:ext>
                  </a:extLst>
                </a:gridCol>
              </a:tblGrid>
              <a:tr h="327366">
                <a:tc rowSpan="7" gridSpan="4">
                  <a:txBody>
                    <a:bodyPr/>
                    <a:lstStyle/>
                    <a:p>
                      <a:pPr algn="ctr">
                        <a:lnSpc>
                          <a:spcPts val="2520"/>
                        </a:lnSpc>
                        <a:defRPr/>
                      </a:pPr>
                      <a:r>
                        <a:rPr lang="ko-KR" altLang="en-US" sz="1800" dirty="0" smtClean="0">
                          <a:solidFill>
                            <a:srgbClr val="F2F2F2"/>
                          </a:solidFill>
                          <a:ea typeface="Canva Sans Bold"/>
                        </a:rPr>
                        <a:t>거주지</a:t>
                      </a:r>
                      <a:r>
                        <a:rPr lang="en-US" sz="1800" dirty="0" smtClean="0">
                          <a:solidFill>
                            <a:srgbClr val="F2F2F2"/>
                          </a:solidFill>
                          <a:ea typeface="Canva Sans Bold"/>
                        </a:rPr>
                        <a:t> </a:t>
                      </a:r>
                      <a:r>
                        <a:rPr lang="en-US" sz="1800" dirty="0" err="1">
                          <a:solidFill>
                            <a:srgbClr val="F2F2F2"/>
                          </a:solidFill>
                          <a:ea typeface="Canva Sans Bold"/>
                        </a:rPr>
                        <a:t>추천</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rowSpan="7" h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rowSpan="7" h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rowSpan="7" h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extLst>
                  <a:ext uri="{0D108BD9-81ED-4DB2-BD59-A6C34878D82A}">
                    <a16:rowId xmlns:a16="http://schemas.microsoft.com/office/drawing/2014/main" val="10000"/>
                  </a:ext>
                </a:extLst>
              </a:tr>
              <a:tr h="0">
                <a:tc gridSpan="4"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extLst>
                  <a:ext uri="{0D108BD9-81ED-4DB2-BD59-A6C34878D82A}">
                    <a16:rowId xmlns:a16="http://schemas.microsoft.com/office/drawing/2014/main" val="10001"/>
                  </a:ext>
                </a:extLst>
              </a:tr>
              <a:tr h="0">
                <a:tc gridSpan="4"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extLst>
                  <a:ext uri="{0D108BD9-81ED-4DB2-BD59-A6C34878D82A}">
                    <a16:rowId xmlns:a16="http://schemas.microsoft.com/office/drawing/2014/main" val="10002"/>
                  </a:ext>
                </a:extLst>
              </a:tr>
              <a:tr h="0">
                <a:tc gridSpan="4"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extLst>
                  <a:ext uri="{0D108BD9-81ED-4DB2-BD59-A6C34878D82A}">
                    <a16:rowId xmlns:a16="http://schemas.microsoft.com/office/drawing/2014/main" val="10003"/>
                  </a:ext>
                </a:extLst>
              </a:tr>
              <a:tr h="0">
                <a:tc gridSpan="4"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extLst>
                  <a:ext uri="{0D108BD9-81ED-4DB2-BD59-A6C34878D82A}">
                    <a16:rowId xmlns:a16="http://schemas.microsoft.com/office/drawing/2014/main" val="10004"/>
                  </a:ext>
                </a:extLst>
              </a:tr>
              <a:tr h="0">
                <a:tc gridSpan="4"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extLst>
                  <a:ext uri="{0D108BD9-81ED-4DB2-BD59-A6C34878D82A}">
                    <a16:rowId xmlns:a16="http://schemas.microsoft.com/office/drawing/2014/main" val="10005"/>
                  </a:ext>
                </a:extLst>
              </a:tr>
              <a:tr h="0">
                <a:tc gridSpan="4"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vMerge="1">
                  <a:txBody>
                    <a:bodyPr/>
                    <a:lstStyle/>
                    <a:p>
                      <a:pPr algn="ctr">
                        <a:lnSpc>
                          <a:spcPts val="2520"/>
                        </a:lnSpc>
                        <a:defRPr/>
                      </a:pPr>
                      <a:r>
                        <a:rPr lang="en-US" sz="1800">
                          <a:solidFill>
                            <a:srgbClr val="F2F2F2"/>
                          </a:solidFill>
                          <a:ea typeface="Canva Sans Bold"/>
                        </a:rPr>
                        <a:t>거주지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extLst>
                  <a:ext uri="{0D108BD9-81ED-4DB2-BD59-A6C34878D82A}">
                    <a16:rowId xmlns:a16="http://schemas.microsoft.com/office/drawing/2014/main" val="10006"/>
                  </a:ext>
                </a:extLst>
              </a:tr>
            </a:tbl>
          </a:graphicData>
        </a:graphic>
      </p:graphicFrame>
      <p:graphicFrame>
        <p:nvGraphicFramePr>
          <p:cNvPr id="19" name="Table 19"/>
          <p:cNvGraphicFramePr>
            <a:graphicFrameLocks noGrp="1"/>
          </p:cNvGraphicFramePr>
          <p:nvPr>
            <p:extLst>
              <p:ext uri="{D42A27DB-BD31-4B8C-83A1-F6EECF244321}">
                <p14:modId xmlns:p14="http://schemas.microsoft.com/office/powerpoint/2010/main" val="915379647"/>
              </p:ext>
            </p:extLst>
          </p:nvPr>
        </p:nvGraphicFramePr>
        <p:xfrm>
          <a:off x="5102833" y="3643472"/>
          <a:ext cx="2584175" cy="4604532"/>
        </p:xfrm>
        <a:graphic>
          <a:graphicData uri="http://schemas.openxmlformats.org/drawingml/2006/table">
            <a:tbl>
              <a:tblPr/>
              <a:tblGrid>
                <a:gridCol w="541382">
                  <a:extLst>
                    <a:ext uri="{9D8B030D-6E8A-4147-A177-3AD203B41FA5}">
                      <a16:colId xmlns:a16="http://schemas.microsoft.com/office/drawing/2014/main" val="20000"/>
                    </a:ext>
                  </a:extLst>
                </a:gridCol>
                <a:gridCol w="541382">
                  <a:extLst>
                    <a:ext uri="{9D8B030D-6E8A-4147-A177-3AD203B41FA5}">
                      <a16:colId xmlns:a16="http://schemas.microsoft.com/office/drawing/2014/main" val="20001"/>
                    </a:ext>
                  </a:extLst>
                </a:gridCol>
                <a:gridCol w="893155">
                  <a:extLst>
                    <a:ext uri="{9D8B030D-6E8A-4147-A177-3AD203B41FA5}">
                      <a16:colId xmlns:a16="http://schemas.microsoft.com/office/drawing/2014/main" val="20002"/>
                    </a:ext>
                  </a:extLst>
                </a:gridCol>
                <a:gridCol w="608256">
                  <a:extLst>
                    <a:ext uri="{9D8B030D-6E8A-4147-A177-3AD203B41FA5}">
                      <a16:colId xmlns:a16="http://schemas.microsoft.com/office/drawing/2014/main" val="20003"/>
                    </a:ext>
                  </a:extLst>
                </a:gridCol>
              </a:tblGrid>
              <a:tr h="798285">
                <a:tc gridSpan="4">
                  <a:txBody>
                    <a:bodyPr/>
                    <a:lstStyle/>
                    <a:p>
                      <a:pPr algn="ctr">
                        <a:lnSpc>
                          <a:spcPts val="2520"/>
                        </a:lnSpc>
                        <a:defRPr/>
                      </a:pPr>
                      <a:r>
                        <a:rPr lang="en-US" sz="1800">
                          <a:solidFill>
                            <a:srgbClr val="F2F2F2"/>
                          </a:solidFill>
                          <a:ea typeface="Canva Sans Bold"/>
                        </a:rPr>
                        <a:t>행정동 화면</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a:txBody>
                    <a:bodyPr/>
                    <a:lstStyle/>
                    <a:p>
                      <a:pPr algn="ctr">
                        <a:lnSpc>
                          <a:spcPts val="2520"/>
                        </a:lnSpc>
                        <a:defRPr/>
                      </a:pPr>
                      <a:r>
                        <a:rPr lang="en-US" sz="1800">
                          <a:solidFill>
                            <a:srgbClr val="F2F2F2"/>
                          </a:solidFill>
                          <a:ea typeface="Canva Sans Bold"/>
                        </a:rPr>
                        <a:t>행정동 화면</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a:txBody>
                    <a:bodyPr/>
                    <a:lstStyle/>
                    <a:p>
                      <a:pPr algn="ctr">
                        <a:lnSpc>
                          <a:spcPts val="2520"/>
                        </a:lnSpc>
                        <a:defRPr/>
                      </a:pPr>
                      <a:r>
                        <a:rPr lang="en-US" sz="1800">
                          <a:solidFill>
                            <a:srgbClr val="F2F2F2"/>
                          </a:solidFill>
                          <a:ea typeface="Canva Sans Bold"/>
                        </a:rPr>
                        <a:t>행정동 화면</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a:txBody>
                    <a:bodyPr/>
                    <a:lstStyle/>
                    <a:p>
                      <a:pPr algn="ctr">
                        <a:lnSpc>
                          <a:spcPts val="2520"/>
                        </a:lnSpc>
                        <a:defRPr/>
                      </a:pPr>
                      <a:r>
                        <a:rPr lang="en-US" sz="1800">
                          <a:solidFill>
                            <a:srgbClr val="F2F2F2"/>
                          </a:solidFill>
                          <a:ea typeface="Canva Sans Bold"/>
                        </a:rPr>
                        <a:t>행정동 화면</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extLst>
                  <a:ext uri="{0D108BD9-81ED-4DB2-BD59-A6C34878D82A}">
                    <a16:rowId xmlns:a16="http://schemas.microsoft.com/office/drawing/2014/main" val="10000"/>
                  </a:ext>
                </a:extLst>
              </a:tr>
              <a:tr h="0">
                <a:tc rowSpan="6" gridSpan="4">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rowSpan="6" h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rowSpan="6" h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rowSpan="6" h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101349">
                <a:tc gridSpan="4"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01349">
                <a:tc gridSpan="4"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101349">
                <a:tc gridSpan="4"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101349">
                <a:tc gridSpan="4"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226183">
                <a:tc gridSpan="4"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밀집도</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r h="739692">
                <a:tc gridSpan="4">
                  <a:txBody>
                    <a:bodyPr/>
                    <a:lstStyle/>
                    <a:p>
                      <a:pPr algn="ctr">
                        <a:lnSpc>
                          <a:spcPts val="2240"/>
                        </a:lnSpc>
                        <a:defRPr/>
                      </a:pPr>
                      <a:r>
                        <a:rPr lang="en-US" sz="1600">
                          <a:solidFill>
                            <a:srgbClr val="000000"/>
                          </a:solidFill>
                          <a:latin typeface="Canva Sans"/>
                          <a:ea typeface="Canva Sans"/>
                        </a:rPr>
                        <a:t>평균가(전/월세)</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latin typeface="Canva Sans"/>
                          <a:ea typeface="Canva Sans"/>
                        </a:rPr>
                        <a:t>평균가(전/월세)</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latin typeface="Canva Sans"/>
                          <a:ea typeface="Canva Sans"/>
                        </a:rPr>
                        <a:t>평균가(전/월세)</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latin typeface="Canva Sans"/>
                          <a:ea typeface="Canva Sans"/>
                        </a:rPr>
                        <a:t>평균가(전/월세)</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7"/>
                  </a:ext>
                </a:extLst>
              </a:tr>
              <a:tr h="739692">
                <a:tc gridSpan="4">
                  <a:txBody>
                    <a:bodyPr/>
                    <a:lstStyle/>
                    <a:p>
                      <a:pPr algn="ctr">
                        <a:lnSpc>
                          <a:spcPts val="2240"/>
                        </a:lnSpc>
                        <a:defRPr/>
                      </a:pPr>
                      <a:r>
                        <a:rPr lang="en-US" sz="1600">
                          <a:solidFill>
                            <a:srgbClr val="000000"/>
                          </a:solidFill>
                          <a:ea typeface="Canva Sans"/>
                        </a:rPr>
                        <a:t>치안 점수</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치안 점수</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치안 점수</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치안 점수</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8"/>
                  </a:ext>
                </a:extLst>
              </a:tr>
              <a:tr h="739692">
                <a:tc gridSpan="4">
                  <a:txBody>
                    <a:bodyPr/>
                    <a:lstStyle/>
                    <a:p>
                      <a:pPr algn="ctr">
                        <a:lnSpc>
                          <a:spcPts val="2240"/>
                        </a:lnSpc>
                        <a:defRPr/>
                      </a:pPr>
                      <a:r>
                        <a:rPr lang="en-US" sz="1600">
                          <a:solidFill>
                            <a:srgbClr val="000000"/>
                          </a:solidFill>
                          <a:ea typeface="Canva Sans"/>
                        </a:rPr>
                        <a:t>편의 점수</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편의 점수</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편의 점수</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편의 점수</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r h="739692">
                <a:tc gridSpan="4">
                  <a:txBody>
                    <a:bodyPr/>
                    <a:lstStyle/>
                    <a:p>
                      <a:pPr algn="ctr">
                        <a:lnSpc>
                          <a:spcPts val="2240"/>
                        </a:lnSpc>
                        <a:defRPr/>
                      </a:pPr>
                      <a:r>
                        <a:rPr lang="en-US" sz="1600">
                          <a:solidFill>
                            <a:srgbClr val="000000"/>
                          </a:solidFill>
                          <a:ea typeface="Canva Sans"/>
                        </a:rPr>
                        <a:t>상세 보기란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상세 보기란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상세 보기란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상세 보기란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10"/>
                  </a:ext>
                </a:extLst>
              </a:tr>
            </a:tbl>
          </a:graphicData>
        </a:graphic>
      </p:graphicFrame>
      <p:graphicFrame>
        <p:nvGraphicFramePr>
          <p:cNvPr id="20" name="Table 20"/>
          <p:cNvGraphicFramePr>
            <a:graphicFrameLocks noGrp="1"/>
          </p:cNvGraphicFramePr>
          <p:nvPr>
            <p:extLst>
              <p:ext uri="{D42A27DB-BD31-4B8C-83A1-F6EECF244321}">
                <p14:modId xmlns:p14="http://schemas.microsoft.com/office/powerpoint/2010/main" val="8960969"/>
              </p:ext>
            </p:extLst>
          </p:nvPr>
        </p:nvGraphicFramePr>
        <p:xfrm>
          <a:off x="5102833" y="8688740"/>
          <a:ext cx="2584175" cy="939800"/>
        </p:xfrm>
        <a:graphic>
          <a:graphicData uri="http://schemas.openxmlformats.org/drawingml/2006/table">
            <a:tbl>
              <a:tblPr/>
              <a:tblGrid>
                <a:gridCol w="541382">
                  <a:extLst>
                    <a:ext uri="{9D8B030D-6E8A-4147-A177-3AD203B41FA5}">
                      <a16:colId xmlns:a16="http://schemas.microsoft.com/office/drawing/2014/main" val="20000"/>
                    </a:ext>
                  </a:extLst>
                </a:gridCol>
                <a:gridCol w="541382">
                  <a:extLst>
                    <a:ext uri="{9D8B030D-6E8A-4147-A177-3AD203B41FA5}">
                      <a16:colId xmlns:a16="http://schemas.microsoft.com/office/drawing/2014/main" val="20001"/>
                    </a:ext>
                  </a:extLst>
                </a:gridCol>
                <a:gridCol w="960029">
                  <a:extLst>
                    <a:ext uri="{9D8B030D-6E8A-4147-A177-3AD203B41FA5}">
                      <a16:colId xmlns:a16="http://schemas.microsoft.com/office/drawing/2014/main" val="20002"/>
                    </a:ext>
                  </a:extLst>
                </a:gridCol>
                <a:gridCol w="541382">
                  <a:extLst>
                    <a:ext uri="{9D8B030D-6E8A-4147-A177-3AD203B41FA5}">
                      <a16:colId xmlns:a16="http://schemas.microsoft.com/office/drawing/2014/main" val="20003"/>
                    </a:ext>
                  </a:extLst>
                </a:gridCol>
              </a:tblGrid>
              <a:tr h="403293">
                <a:tc rowSpan="7" gridSpan="4">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rowSpan="7" h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rowSpan="7" h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rowSpan="7" h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26770">
                <a:tc gridSpan="4"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0">
                <a:tc gridSpan="4"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0">
                <a:tc gridSpan="4"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0">
                <a:tc gridSpan="4"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0">
                <a:tc gridSpan="4"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0">
                <a:tc gridSpan="4"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치안 / 편의 그래프 </a:t>
                      </a:r>
                      <a:endParaRPr lang="en-US" sz="1100"/>
                    </a:p>
                    <a:p>
                      <a:pPr algn="ctr">
                        <a:lnSpc>
                          <a:spcPts val="2240"/>
                        </a:lnSpc>
                      </a:pPr>
                      <a:r>
                        <a:rPr lang="en-US" sz="1600">
                          <a:solidFill>
                            <a:srgbClr val="000000"/>
                          </a:solidFill>
                          <a:ea typeface="Canva Sans"/>
                        </a:rPr>
                        <a:t>시각화</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bl>
          </a:graphicData>
        </a:graphic>
      </p:graphicFrame>
      <p:graphicFrame>
        <p:nvGraphicFramePr>
          <p:cNvPr id="21" name="Table 21"/>
          <p:cNvGraphicFramePr>
            <a:graphicFrameLocks noGrp="1"/>
          </p:cNvGraphicFramePr>
          <p:nvPr>
            <p:extLst>
              <p:ext uri="{D42A27DB-BD31-4B8C-83A1-F6EECF244321}">
                <p14:modId xmlns:p14="http://schemas.microsoft.com/office/powerpoint/2010/main" val="710588567"/>
              </p:ext>
            </p:extLst>
          </p:nvPr>
        </p:nvGraphicFramePr>
        <p:xfrm>
          <a:off x="8263667" y="5140640"/>
          <a:ext cx="2584175" cy="3870927"/>
        </p:xfrm>
        <a:graphic>
          <a:graphicData uri="http://schemas.openxmlformats.org/drawingml/2006/table">
            <a:tbl>
              <a:tblPr/>
              <a:tblGrid>
                <a:gridCol w="541382">
                  <a:extLst>
                    <a:ext uri="{9D8B030D-6E8A-4147-A177-3AD203B41FA5}">
                      <a16:colId xmlns:a16="http://schemas.microsoft.com/office/drawing/2014/main" val="20000"/>
                    </a:ext>
                  </a:extLst>
                </a:gridCol>
                <a:gridCol w="541382">
                  <a:extLst>
                    <a:ext uri="{9D8B030D-6E8A-4147-A177-3AD203B41FA5}">
                      <a16:colId xmlns:a16="http://schemas.microsoft.com/office/drawing/2014/main" val="20001"/>
                    </a:ext>
                  </a:extLst>
                </a:gridCol>
                <a:gridCol w="893155">
                  <a:extLst>
                    <a:ext uri="{9D8B030D-6E8A-4147-A177-3AD203B41FA5}">
                      <a16:colId xmlns:a16="http://schemas.microsoft.com/office/drawing/2014/main" val="20002"/>
                    </a:ext>
                  </a:extLst>
                </a:gridCol>
                <a:gridCol w="608256">
                  <a:extLst>
                    <a:ext uri="{9D8B030D-6E8A-4147-A177-3AD203B41FA5}">
                      <a16:colId xmlns:a16="http://schemas.microsoft.com/office/drawing/2014/main" val="20003"/>
                    </a:ext>
                  </a:extLst>
                </a:gridCol>
              </a:tblGrid>
              <a:tr h="799617">
                <a:tc gridSpan="4">
                  <a:txBody>
                    <a:bodyPr/>
                    <a:lstStyle/>
                    <a:p>
                      <a:pPr algn="ctr">
                        <a:lnSpc>
                          <a:spcPts val="2520"/>
                        </a:lnSpc>
                        <a:defRPr/>
                      </a:pPr>
                      <a:r>
                        <a:rPr lang="en-US" sz="1800">
                          <a:solidFill>
                            <a:srgbClr val="F2F2F2"/>
                          </a:solidFill>
                          <a:ea typeface="Canva Sans Bold"/>
                        </a:rPr>
                        <a:t>사용자 입력창</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a:txBody>
                    <a:bodyPr/>
                    <a:lstStyle/>
                    <a:p>
                      <a:pPr algn="ctr">
                        <a:lnSpc>
                          <a:spcPts val="2520"/>
                        </a:lnSpc>
                        <a:defRPr/>
                      </a:pPr>
                      <a:r>
                        <a:rPr lang="en-US" sz="1800">
                          <a:solidFill>
                            <a:srgbClr val="F2F2F2"/>
                          </a:solidFill>
                          <a:ea typeface="Canva Sans Bold"/>
                        </a:rPr>
                        <a:t>사용자 입력창</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a:txBody>
                    <a:bodyPr/>
                    <a:lstStyle/>
                    <a:p>
                      <a:pPr algn="ctr">
                        <a:lnSpc>
                          <a:spcPts val="2520"/>
                        </a:lnSpc>
                        <a:defRPr/>
                      </a:pPr>
                      <a:r>
                        <a:rPr lang="en-US" sz="1800">
                          <a:solidFill>
                            <a:srgbClr val="F2F2F2"/>
                          </a:solidFill>
                          <a:ea typeface="Canva Sans Bold"/>
                        </a:rPr>
                        <a:t>사용자 입력창</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a:txBody>
                    <a:bodyPr/>
                    <a:lstStyle/>
                    <a:p>
                      <a:pPr algn="ctr">
                        <a:lnSpc>
                          <a:spcPts val="2520"/>
                        </a:lnSpc>
                        <a:defRPr/>
                      </a:pPr>
                      <a:r>
                        <a:rPr lang="en-US" sz="1800">
                          <a:solidFill>
                            <a:srgbClr val="F2F2F2"/>
                          </a:solidFill>
                          <a:ea typeface="Canva Sans Bold"/>
                        </a:rPr>
                        <a:t>사용자 입력창</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extLst>
                  <a:ext uri="{0D108BD9-81ED-4DB2-BD59-A6C34878D82A}">
                    <a16:rowId xmlns:a16="http://schemas.microsoft.com/office/drawing/2014/main" val="10000"/>
                  </a:ext>
                </a:extLst>
              </a:tr>
              <a:tr h="0">
                <a:tc rowSpan="6" gridSpan="4">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rowSpan="6" h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rowSpan="6" h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rowSpan="6" h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101518">
                <a:tc gridSpan="4" v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01518">
                <a:tc gridSpan="4" v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101518">
                <a:tc gridSpan="4" v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101518">
                <a:tc gridSpan="4" v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226560">
                <a:tc gridSpan="4" v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전/월세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r h="740926">
                <a:tc gridSpan="4">
                  <a:txBody>
                    <a:bodyPr/>
                    <a:lstStyle/>
                    <a:p>
                      <a:pPr algn="ctr">
                        <a:lnSpc>
                          <a:spcPts val="2240"/>
                        </a:lnSpc>
                        <a:defRPr/>
                      </a:pPr>
                      <a:r>
                        <a:rPr lang="en-US" sz="1600">
                          <a:solidFill>
                            <a:srgbClr val="000000"/>
                          </a:solidFill>
                          <a:latin typeface="Canva Sans"/>
                          <a:ea typeface="Canva Sans"/>
                        </a:rPr>
                        <a:t>보증금 / 월세비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latin typeface="Canva Sans"/>
                          <a:ea typeface="Canva Sans"/>
                        </a:rPr>
                        <a:t>보증금 / 월세비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latin typeface="Canva Sans"/>
                          <a:ea typeface="Canva Sans"/>
                        </a:rPr>
                        <a:t>보증금 / 월세비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latin typeface="Canva Sans"/>
                          <a:ea typeface="Canva Sans"/>
                        </a:rPr>
                        <a:t>보증금 / 월세비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7"/>
                  </a:ext>
                </a:extLst>
              </a:tr>
              <a:tr h="740926">
                <a:tc gridSpan="4">
                  <a:txBody>
                    <a:bodyPr/>
                    <a:lstStyle/>
                    <a:p>
                      <a:pPr algn="ctr">
                        <a:lnSpc>
                          <a:spcPts val="2240"/>
                        </a:lnSpc>
                        <a:defRPr/>
                      </a:pPr>
                      <a:r>
                        <a:rPr lang="en-US" sz="1600">
                          <a:solidFill>
                            <a:srgbClr val="000000"/>
                          </a:solidFill>
                          <a:ea typeface="Canva Sans"/>
                        </a:rPr>
                        <a:t>치안도 수치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치안도 수치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치안도 수치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치안도 수치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8"/>
                  </a:ext>
                </a:extLst>
              </a:tr>
              <a:tr h="740926">
                <a:tc gridSpan="4">
                  <a:txBody>
                    <a:bodyPr/>
                    <a:lstStyle/>
                    <a:p>
                      <a:pPr algn="ctr">
                        <a:lnSpc>
                          <a:spcPts val="2240"/>
                        </a:lnSpc>
                        <a:defRPr/>
                      </a:pPr>
                      <a:r>
                        <a:rPr lang="en-US" sz="1600">
                          <a:solidFill>
                            <a:srgbClr val="000000"/>
                          </a:solidFill>
                          <a:ea typeface="Canva Sans"/>
                        </a:rPr>
                        <a:t>편의도 수치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편의도 수치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편의도 수치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편의도 수치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bl>
          </a:graphicData>
        </a:graphic>
      </p:graphicFrame>
      <p:graphicFrame>
        <p:nvGraphicFramePr>
          <p:cNvPr id="22" name="Table 22"/>
          <p:cNvGraphicFramePr>
            <a:graphicFrameLocks noGrp="1"/>
          </p:cNvGraphicFramePr>
          <p:nvPr>
            <p:extLst>
              <p:ext uri="{D42A27DB-BD31-4B8C-83A1-F6EECF244321}">
                <p14:modId xmlns:p14="http://schemas.microsoft.com/office/powerpoint/2010/main" val="543973887"/>
              </p:ext>
            </p:extLst>
          </p:nvPr>
        </p:nvGraphicFramePr>
        <p:xfrm>
          <a:off x="11428867" y="5140640"/>
          <a:ext cx="2584175" cy="3870927"/>
        </p:xfrm>
        <a:graphic>
          <a:graphicData uri="http://schemas.openxmlformats.org/drawingml/2006/table">
            <a:tbl>
              <a:tblPr/>
              <a:tblGrid>
                <a:gridCol w="541382">
                  <a:extLst>
                    <a:ext uri="{9D8B030D-6E8A-4147-A177-3AD203B41FA5}">
                      <a16:colId xmlns:a16="http://schemas.microsoft.com/office/drawing/2014/main" val="20000"/>
                    </a:ext>
                  </a:extLst>
                </a:gridCol>
                <a:gridCol w="541382">
                  <a:extLst>
                    <a:ext uri="{9D8B030D-6E8A-4147-A177-3AD203B41FA5}">
                      <a16:colId xmlns:a16="http://schemas.microsoft.com/office/drawing/2014/main" val="20001"/>
                    </a:ext>
                  </a:extLst>
                </a:gridCol>
                <a:gridCol w="893155">
                  <a:extLst>
                    <a:ext uri="{9D8B030D-6E8A-4147-A177-3AD203B41FA5}">
                      <a16:colId xmlns:a16="http://schemas.microsoft.com/office/drawing/2014/main" val="20002"/>
                    </a:ext>
                  </a:extLst>
                </a:gridCol>
                <a:gridCol w="608256">
                  <a:extLst>
                    <a:ext uri="{9D8B030D-6E8A-4147-A177-3AD203B41FA5}">
                      <a16:colId xmlns:a16="http://schemas.microsoft.com/office/drawing/2014/main" val="20003"/>
                    </a:ext>
                  </a:extLst>
                </a:gridCol>
              </a:tblGrid>
              <a:tr h="799617">
                <a:tc gridSpan="4">
                  <a:txBody>
                    <a:bodyPr/>
                    <a:lstStyle/>
                    <a:p>
                      <a:pPr algn="ctr">
                        <a:lnSpc>
                          <a:spcPts val="2520"/>
                        </a:lnSpc>
                        <a:defRPr/>
                      </a:pPr>
                      <a:r>
                        <a:rPr lang="en-US" sz="1800">
                          <a:solidFill>
                            <a:srgbClr val="F2F2F2"/>
                          </a:solidFill>
                          <a:ea typeface="Canva Sans Bold"/>
                        </a:rPr>
                        <a:t>입력 기반 결과창</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a:txBody>
                    <a:bodyPr/>
                    <a:lstStyle/>
                    <a:p>
                      <a:pPr algn="ctr">
                        <a:lnSpc>
                          <a:spcPts val="2520"/>
                        </a:lnSpc>
                        <a:defRPr/>
                      </a:pPr>
                      <a:r>
                        <a:rPr lang="en-US" sz="1800">
                          <a:solidFill>
                            <a:srgbClr val="F2F2F2"/>
                          </a:solidFill>
                          <a:ea typeface="Canva Sans Bold"/>
                        </a:rPr>
                        <a:t>입력 기반 결과창</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a:txBody>
                    <a:bodyPr/>
                    <a:lstStyle/>
                    <a:p>
                      <a:pPr algn="ctr">
                        <a:lnSpc>
                          <a:spcPts val="2520"/>
                        </a:lnSpc>
                        <a:defRPr/>
                      </a:pPr>
                      <a:r>
                        <a:rPr lang="en-US" sz="1800">
                          <a:solidFill>
                            <a:srgbClr val="F2F2F2"/>
                          </a:solidFill>
                          <a:ea typeface="Canva Sans Bold"/>
                        </a:rPr>
                        <a:t>입력 기반 결과창</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a:txBody>
                    <a:bodyPr/>
                    <a:lstStyle/>
                    <a:p>
                      <a:pPr algn="ctr">
                        <a:lnSpc>
                          <a:spcPts val="2520"/>
                        </a:lnSpc>
                        <a:defRPr/>
                      </a:pPr>
                      <a:r>
                        <a:rPr lang="en-US" sz="1800">
                          <a:solidFill>
                            <a:srgbClr val="F2F2F2"/>
                          </a:solidFill>
                          <a:ea typeface="Canva Sans Bold"/>
                        </a:rPr>
                        <a:t>입력 기반 결과창</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extLst>
                  <a:ext uri="{0D108BD9-81ED-4DB2-BD59-A6C34878D82A}">
                    <a16:rowId xmlns:a16="http://schemas.microsoft.com/office/drawing/2014/main" val="10000"/>
                  </a:ext>
                </a:extLst>
              </a:tr>
              <a:tr h="0">
                <a:tc rowSpan="6" gridSpan="4">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rowSpan="6" h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rowSpan="6" h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rowSpan="6" h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101518">
                <a:tc gridSpan="4" v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01518">
                <a:tc gridSpan="4" v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101518">
                <a:tc gridSpan="4" v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101518">
                <a:tc gridSpan="4" v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226560">
                <a:tc gridSpan="4" v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latin typeface="Canva Sans"/>
                          <a:ea typeface="Canva Sans"/>
                        </a:rPr>
                        <a:t>총 3개 지역 추천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r h="740926">
                <a:tc gridSpan="4">
                  <a:txBody>
                    <a:bodyPr/>
                    <a:lstStyle/>
                    <a:p>
                      <a:pPr algn="ctr">
                        <a:lnSpc>
                          <a:spcPts val="2240"/>
                        </a:lnSpc>
                        <a:defRPr/>
                      </a:pPr>
                      <a:r>
                        <a:rPr lang="en-US" sz="1600">
                          <a:solidFill>
                            <a:srgbClr val="000000"/>
                          </a:solidFill>
                          <a:ea typeface="Canva Sans"/>
                        </a:rPr>
                        <a:t>평균 보증금 가격</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평균 보증금 가격</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평균 보증금 가격</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평균 보증금 가격</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7"/>
                  </a:ext>
                </a:extLst>
              </a:tr>
              <a:tr h="740926">
                <a:tc gridSpan="4">
                  <a:txBody>
                    <a:bodyPr/>
                    <a:lstStyle/>
                    <a:p>
                      <a:pPr algn="ctr">
                        <a:lnSpc>
                          <a:spcPts val="2240"/>
                        </a:lnSpc>
                        <a:defRPr/>
                      </a:pPr>
                      <a:r>
                        <a:rPr lang="en-US" sz="1600">
                          <a:solidFill>
                            <a:srgbClr val="000000"/>
                          </a:solidFill>
                          <a:ea typeface="Canva Sans"/>
                        </a:rPr>
                        <a:t>평균 월세비 가격</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평균 월세비 가격</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평균 월세비 가격</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평균 월세비 가격</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8"/>
                  </a:ext>
                </a:extLst>
              </a:tr>
              <a:tr h="740926">
                <a:tc gridSpan="4">
                  <a:txBody>
                    <a:bodyPr/>
                    <a:lstStyle/>
                    <a:p>
                      <a:pPr algn="ctr">
                        <a:lnSpc>
                          <a:spcPts val="2240"/>
                        </a:lnSpc>
                        <a:defRPr/>
                      </a:pPr>
                      <a:r>
                        <a:rPr lang="en-US" sz="1600">
                          <a:solidFill>
                            <a:srgbClr val="000000"/>
                          </a:solidFill>
                          <a:ea typeface="Canva Sans"/>
                        </a:rPr>
                        <a:t>상세 비교란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상세 비교란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상세 비교란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상세 비교란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bl>
          </a:graphicData>
        </a:graphic>
      </p:graphicFrame>
      <p:graphicFrame>
        <p:nvGraphicFramePr>
          <p:cNvPr id="23" name="Table 23"/>
          <p:cNvGraphicFramePr>
            <a:graphicFrameLocks noGrp="1"/>
          </p:cNvGraphicFramePr>
          <p:nvPr>
            <p:extLst>
              <p:ext uri="{D42A27DB-BD31-4B8C-83A1-F6EECF244321}">
                <p14:modId xmlns:p14="http://schemas.microsoft.com/office/powerpoint/2010/main" val="1288098132"/>
              </p:ext>
            </p:extLst>
          </p:nvPr>
        </p:nvGraphicFramePr>
        <p:xfrm>
          <a:off x="14897458" y="5140640"/>
          <a:ext cx="2584175" cy="4604532"/>
        </p:xfrm>
        <a:graphic>
          <a:graphicData uri="http://schemas.openxmlformats.org/drawingml/2006/table">
            <a:tbl>
              <a:tblPr/>
              <a:tblGrid>
                <a:gridCol w="541382">
                  <a:extLst>
                    <a:ext uri="{9D8B030D-6E8A-4147-A177-3AD203B41FA5}">
                      <a16:colId xmlns:a16="http://schemas.microsoft.com/office/drawing/2014/main" val="20000"/>
                    </a:ext>
                  </a:extLst>
                </a:gridCol>
                <a:gridCol w="541382">
                  <a:extLst>
                    <a:ext uri="{9D8B030D-6E8A-4147-A177-3AD203B41FA5}">
                      <a16:colId xmlns:a16="http://schemas.microsoft.com/office/drawing/2014/main" val="20001"/>
                    </a:ext>
                  </a:extLst>
                </a:gridCol>
                <a:gridCol w="893155">
                  <a:extLst>
                    <a:ext uri="{9D8B030D-6E8A-4147-A177-3AD203B41FA5}">
                      <a16:colId xmlns:a16="http://schemas.microsoft.com/office/drawing/2014/main" val="20002"/>
                    </a:ext>
                  </a:extLst>
                </a:gridCol>
                <a:gridCol w="608256">
                  <a:extLst>
                    <a:ext uri="{9D8B030D-6E8A-4147-A177-3AD203B41FA5}">
                      <a16:colId xmlns:a16="http://schemas.microsoft.com/office/drawing/2014/main" val="20003"/>
                    </a:ext>
                  </a:extLst>
                </a:gridCol>
              </a:tblGrid>
              <a:tr h="798285">
                <a:tc gridSpan="4">
                  <a:txBody>
                    <a:bodyPr/>
                    <a:lstStyle/>
                    <a:p>
                      <a:pPr algn="ctr">
                        <a:lnSpc>
                          <a:spcPts val="2520"/>
                        </a:lnSpc>
                        <a:defRPr/>
                      </a:pPr>
                      <a:r>
                        <a:rPr lang="en-US" sz="1800">
                          <a:solidFill>
                            <a:srgbClr val="F2F2F2"/>
                          </a:solidFill>
                          <a:ea typeface="Canva Sans Bold"/>
                        </a:rPr>
                        <a:t>결과 기반 상세 비교</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a:txBody>
                    <a:bodyPr/>
                    <a:lstStyle/>
                    <a:p>
                      <a:pPr algn="ctr">
                        <a:lnSpc>
                          <a:spcPts val="2520"/>
                        </a:lnSpc>
                        <a:defRPr/>
                      </a:pPr>
                      <a:r>
                        <a:rPr lang="en-US" sz="1800">
                          <a:solidFill>
                            <a:srgbClr val="F2F2F2"/>
                          </a:solidFill>
                          <a:ea typeface="Canva Sans Bold"/>
                        </a:rPr>
                        <a:t>결과 기반 상세 비교</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a:txBody>
                    <a:bodyPr/>
                    <a:lstStyle/>
                    <a:p>
                      <a:pPr algn="ctr">
                        <a:lnSpc>
                          <a:spcPts val="2520"/>
                        </a:lnSpc>
                        <a:defRPr/>
                      </a:pPr>
                      <a:r>
                        <a:rPr lang="en-US" sz="1800">
                          <a:solidFill>
                            <a:srgbClr val="F2F2F2"/>
                          </a:solidFill>
                          <a:ea typeface="Canva Sans Bold"/>
                        </a:rPr>
                        <a:t>결과 기반 상세 비교</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tc hMerge="1">
                  <a:txBody>
                    <a:bodyPr/>
                    <a:lstStyle/>
                    <a:p>
                      <a:pPr algn="ctr">
                        <a:lnSpc>
                          <a:spcPts val="2520"/>
                        </a:lnSpc>
                        <a:defRPr/>
                      </a:pPr>
                      <a:r>
                        <a:rPr lang="en-US" sz="1800">
                          <a:solidFill>
                            <a:srgbClr val="F2F2F2"/>
                          </a:solidFill>
                          <a:ea typeface="Canva Sans Bold"/>
                        </a:rPr>
                        <a:t>결과 기반 상세 비교</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C3879"/>
                    </a:solidFill>
                  </a:tcPr>
                </a:tc>
                <a:extLst>
                  <a:ext uri="{0D108BD9-81ED-4DB2-BD59-A6C34878D82A}">
                    <a16:rowId xmlns:a16="http://schemas.microsoft.com/office/drawing/2014/main" val="10000"/>
                  </a:ext>
                </a:extLst>
              </a:tr>
              <a:tr h="0">
                <a:tc rowSpan="6" gridSpan="4">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rowSpan="6" h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rowSpan="6" h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rowSpan="6" h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101349">
                <a:tc gridSpan="4" v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01349">
                <a:tc gridSpan="4" v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101349">
                <a:tc gridSpan="4" v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101349">
                <a:tc gridSpan="4" v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226183">
                <a:tc gridSpan="4" v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vMerge="1">
                  <a:txBody>
                    <a:bodyPr/>
                    <a:lstStyle/>
                    <a:p>
                      <a:pPr algn="ctr">
                        <a:lnSpc>
                          <a:spcPts val="2240"/>
                        </a:lnSpc>
                        <a:defRPr/>
                      </a:pPr>
                      <a:r>
                        <a:rPr lang="en-US" sz="1600">
                          <a:solidFill>
                            <a:srgbClr val="000000"/>
                          </a:solidFill>
                          <a:ea typeface="Canva Sans"/>
                        </a:rPr>
                        <a:t>비교 지역 선택</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r h="739692">
                <a:tc gridSpan="4">
                  <a:txBody>
                    <a:bodyPr/>
                    <a:lstStyle/>
                    <a:p>
                      <a:pPr algn="ctr">
                        <a:lnSpc>
                          <a:spcPts val="2240"/>
                        </a:lnSpc>
                        <a:defRPr/>
                      </a:pPr>
                      <a:r>
                        <a:rPr lang="en-US" sz="1600">
                          <a:solidFill>
                            <a:srgbClr val="000000"/>
                          </a:solidFill>
                          <a:ea typeface="Canva Sans"/>
                        </a:rPr>
                        <a:t>치안도 비교</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치안도 비교</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치안도 비교</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치안도 비교</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7"/>
                  </a:ext>
                </a:extLst>
              </a:tr>
              <a:tr h="739692">
                <a:tc gridSpan="4">
                  <a:txBody>
                    <a:bodyPr/>
                    <a:lstStyle/>
                    <a:p>
                      <a:pPr algn="ctr">
                        <a:lnSpc>
                          <a:spcPts val="2240"/>
                        </a:lnSpc>
                        <a:defRPr/>
                      </a:pPr>
                      <a:r>
                        <a:rPr lang="en-US" sz="1600">
                          <a:solidFill>
                            <a:srgbClr val="000000"/>
                          </a:solidFill>
                          <a:ea typeface="Canva Sans"/>
                        </a:rPr>
                        <a:t>편의도 비교</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편의도 비교</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편의도 비교</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편의도 비교</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8"/>
                  </a:ext>
                </a:extLst>
              </a:tr>
              <a:tr h="739692">
                <a:tc gridSpan="4">
                  <a:txBody>
                    <a:bodyPr/>
                    <a:lstStyle/>
                    <a:p>
                      <a:pPr algn="ctr">
                        <a:lnSpc>
                          <a:spcPts val="2240"/>
                        </a:lnSpc>
                        <a:defRPr/>
                      </a:pPr>
                      <a:r>
                        <a:rPr lang="en-US" sz="1600">
                          <a:solidFill>
                            <a:srgbClr val="000000"/>
                          </a:solidFill>
                          <a:ea typeface="Canva Sans"/>
                        </a:rPr>
                        <a:t>평균 전세금 비교</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평균 전세금 비교</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평균 전세금 비교</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평균 전세금 비교</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r h="739692">
                <a:tc gridSpan="4">
                  <a:txBody>
                    <a:bodyPr/>
                    <a:lstStyle/>
                    <a:p>
                      <a:pPr algn="ctr">
                        <a:lnSpc>
                          <a:spcPts val="2240"/>
                        </a:lnSpc>
                        <a:defRPr/>
                      </a:pPr>
                      <a:r>
                        <a:rPr lang="en-US" sz="1600">
                          <a:solidFill>
                            <a:srgbClr val="000000"/>
                          </a:solidFill>
                          <a:ea typeface="Canva Sans"/>
                        </a:rPr>
                        <a:t>평균 월세금 비교</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평균 월세금 비교</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평균 월세금 비교</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tc hMerge="1">
                  <a:txBody>
                    <a:bodyPr/>
                    <a:lstStyle/>
                    <a:p>
                      <a:pPr algn="ctr">
                        <a:lnSpc>
                          <a:spcPts val="2240"/>
                        </a:lnSpc>
                        <a:defRPr/>
                      </a:pPr>
                      <a:r>
                        <a:rPr lang="en-US" sz="1600">
                          <a:solidFill>
                            <a:srgbClr val="000000"/>
                          </a:solidFill>
                          <a:ea typeface="Canva Sans"/>
                        </a:rPr>
                        <a:t>평균 월세금 비교</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2F2F2"/>
                    </a:solidFill>
                  </a:tcPr>
                </a:tc>
                <a:extLst>
                  <a:ext uri="{0D108BD9-81ED-4DB2-BD59-A6C34878D82A}">
                    <a16:rowId xmlns:a16="http://schemas.microsoft.com/office/drawing/2014/main" val="10010"/>
                  </a:ext>
                </a:extLst>
              </a:tr>
            </a:tbl>
          </a:graphicData>
        </a:graphic>
      </p:graphicFrame>
      <p:sp>
        <p:nvSpPr>
          <p:cNvPr id="24" name="AutoShape 24"/>
          <p:cNvSpPr/>
          <p:nvPr/>
        </p:nvSpPr>
        <p:spPr>
          <a:xfrm flipV="1">
            <a:off x="9366333" y="2785485"/>
            <a:ext cx="0" cy="399655"/>
          </a:xfrm>
          <a:prstGeom prst="line">
            <a:avLst/>
          </a:prstGeom>
          <a:ln w="38100" cap="flat">
            <a:solidFill>
              <a:srgbClr val="607EAA"/>
            </a:solidFill>
            <a:prstDash val="sysDot"/>
            <a:headEnd type="none" w="sm" len="sm"/>
            <a:tailEnd type="none" w="sm" len="sm"/>
          </a:ln>
        </p:spPr>
      </p:sp>
      <p:sp>
        <p:nvSpPr>
          <p:cNvPr id="25" name="AutoShape 25"/>
          <p:cNvSpPr/>
          <p:nvPr/>
        </p:nvSpPr>
        <p:spPr>
          <a:xfrm>
            <a:off x="2873115" y="3185141"/>
            <a:ext cx="9847840" cy="0"/>
          </a:xfrm>
          <a:prstGeom prst="line">
            <a:avLst/>
          </a:prstGeom>
          <a:ln w="38100" cap="flat">
            <a:solidFill>
              <a:srgbClr val="607EAA"/>
            </a:solidFill>
            <a:prstDash val="sysDot"/>
            <a:headEnd type="none" w="sm" len="sm"/>
            <a:tailEnd type="none" w="sm" len="sm"/>
          </a:ln>
        </p:spPr>
      </p:sp>
      <p:sp>
        <p:nvSpPr>
          <p:cNvPr id="26" name="AutoShape 26"/>
          <p:cNvSpPr/>
          <p:nvPr/>
        </p:nvSpPr>
        <p:spPr>
          <a:xfrm flipV="1">
            <a:off x="2539290" y="3185141"/>
            <a:ext cx="0" cy="458331"/>
          </a:xfrm>
          <a:prstGeom prst="line">
            <a:avLst/>
          </a:prstGeom>
          <a:ln w="38100" cap="flat">
            <a:solidFill>
              <a:srgbClr val="607EAA"/>
            </a:solidFill>
            <a:prstDash val="sysDot"/>
            <a:headEnd type="none" w="sm" len="sm"/>
            <a:tailEnd type="none" w="sm" len="sm"/>
          </a:ln>
        </p:spPr>
      </p:sp>
      <p:sp>
        <p:nvSpPr>
          <p:cNvPr id="27" name="AutoShape 27"/>
          <p:cNvSpPr/>
          <p:nvPr/>
        </p:nvSpPr>
        <p:spPr>
          <a:xfrm>
            <a:off x="2520240" y="3185141"/>
            <a:ext cx="352875" cy="0"/>
          </a:xfrm>
          <a:prstGeom prst="line">
            <a:avLst/>
          </a:prstGeom>
          <a:ln w="38100" cap="flat">
            <a:solidFill>
              <a:srgbClr val="607EAA"/>
            </a:solidFill>
            <a:prstDash val="sysDot"/>
            <a:headEnd type="none" w="sm" len="sm"/>
            <a:tailEnd type="none" w="sm" len="sm"/>
          </a:ln>
        </p:spPr>
      </p:sp>
      <p:sp>
        <p:nvSpPr>
          <p:cNvPr id="28" name="AutoShape 28"/>
          <p:cNvSpPr/>
          <p:nvPr/>
        </p:nvSpPr>
        <p:spPr>
          <a:xfrm flipV="1">
            <a:off x="6413971" y="3185141"/>
            <a:ext cx="0" cy="458331"/>
          </a:xfrm>
          <a:prstGeom prst="line">
            <a:avLst/>
          </a:prstGeom>
          <a:ln w="38100" cap="flat">
            <a:solidFill>
              <a:srgbClr val="607EAA"/>
            </a:solidFill>
            <a:prstDash val="sysDot"/>
            <a:headEnd type="none" w="sm" len="sm"/>
            <a:tailEnd type="none" w="sm" len="sm"/>
          </a:ln>
        </p:spPr>
      </p:sp>
      <p:sp>
        <p:nvSpPr>
          <p:cNvPr id="29" name="AutoShape 29"/>
          <p:cNvSpPr/>
          <p:nvPr/>
        </p:nvSpPr>
        <p:spPr>
          <a:xfrm flipV="1">
            <a:off x="12701905" y="3185141"/>
            <a:ext cx="0" cy="458331"/>
          </a:xfrm>
          <a:prstGeom prst="line">
            <a:avLst/>
          </a:prstGeom>
          <a:ln w="38100" cap="flat">
            <a:solidFill>
              <a:srgbClr val="607EAA"/>
            </a:solidFill>
            <a:prstDash val="sysDot"/>
            <a:headEnd type="none" w="sm" len="sm"/>
            <a:tailEnd type="none" w="sm" len="sm"/>
          </a:ln>
        </p:spPr>
      </p:sp>
      <p:sp>
        <p:nvSpPr>
          <p:cNvPr id="30" name="AutoShape 30"/>
          <p:cNvSpPr/>
          <p:nvPr/>
        </p:nvSpPr>
        <p:spPr>
          <a:xfrm flipH="1" flipV="1">
            <a:off x="2520240" y="8267700"/>
            <a:ext cx="0" cy="421040"/>
          </a:xfrm>
          <a:prstGeom prst="line">
            <a:avLst/>
          </a:prstGeom>
          <a:ln w="38100" cap="flat">
            <a:solidFill>
              <a:srgbClr val="607EAA"/>
            </a:solidFill>
            <a:prstDash val="sysDot"/>
            <a:headEnd type="none" w="sm" len="sm"/>
            <a:tailEnd type="none" w="sm" len="sm"/>
          </a:ln>
        </p:spPr>
      </p:sp>
      <p:sp>
        <p:nvSpPr>
          <p:cNvPr id="31" name="AutoShape 31"/>
          <p:cNvSpPr/>
          <p:nvPr/>
        </p:nvSpPr>
        <p:spPr>
          <a:xfrm flipH="1" flipV="1">
            <a:off x="6413971" y="8267700"/>
            <a:ext cx="0" cy="421040"/>
          </a:xfrm>
          <a:prstGeom prst="line">
            <a:avLst/>
          </a:prstGeom>
          <a:ln w="38100" cap="flat">
            <a:solidFill>
              <a:srgbClr val="607EAA"/>
            </a:solidFill>
            <a:prstDash val="sysDot"/>
            <a:headEnd type="none" w="sm" len="sm"/>
            <a:tailEnd type="none" w="sm" len="sm"/>
          </a:ln>
        </p:spPr>
      </p:sp>
      <p:sp>
        <p:nvSpPr>
          <p:cNvPr id="32" name="AutoShape 32"/>
          <p:cNvSpPr/>
          <p:nvPr/>
        </p:nvSpPr>
        <p:spPr>
          <a:xfrm flipV="1">
            <a:off x="12690373" y="4344260"/>
            <a:ext cx="0" cy="645512"/>
          </a:xfrm>
          <a:prstGeom prst="line">
            <a:avLst/>
          </a:prstGeom>
          <a:ln w="38100" cap="flat">
            <a:solidFill>
              <a:srgbClr val="607EAA"/>
            </a:solidFill>
            <a:prstDash val="sysDot"/>
            <a:headEnd type="none" w="sm" len="sm"/>
            <a:tailEnd type="none" w="sm" len="sm"/>
          </a:ln>
        </p:spPr>
      </p:sp>
      <p:sp>
        <p:nvSpPr>
          <p:cNvPr id="33" name="AutoShape 33"/>
          <p:cNvSpPr/>
          <p:nvPr/>
        </p:nvSpPr>
        <p:spPr>
          <a:xfrm flipV="1">
            <a:off x="12690373" y="4603965"/>
            <a:ext cx="0" cy="536675"/>
          </a:xfrm>
          <a:prstGeom prst="line">
            <a:avLst/>
          </a:prstGeom>
          <a:ln w="38100" cap="flat">
            <a:solidFill>
              <a:srgbClr val="607EAA"/>
            </a:solidFill>
            <a:prstDash val="sysDot"/>
            <a:headEnd type="none" w="sm" len="sm"/>
            <a:tailEnd type="none" w="sm" len="sm"/>
          </a:ln>
        </p:spPr>
      </p:sp>
      <p:sp>
        <p:nvSpPr>
          <p:cNvPr id="34" name="AutoShape 34"/>
          <p:cNvSpPr/>
          <p:nvPr/>
        </p:nvSpPr>
        <p:spPr>
          <a:xfrm flipH="1" flipV="1">
            <a:off x="9366333" y="4721434"/>
            <a:ext cx="3324040" cy="0"/>
          </a:xfrm>
          <a:prstGeom prst="line">
            <a:avLst/>
          </a:prstGeom>
          <a:ln w="38100" cap="flat">
            <a:solidFill>
              <a:srgbClr val="607EAA"/>
            </a:solidFill>
            <a:prstDash val="sysDot"/>
            <a:headEnd type="none" w="sm" len="sm"/>
            <a:tailEnd type="none" w="sm" len="sm"/>
          </a:ln>
        </p:spPr>
      </p:sp>
      <p:sp>
        <p:nvSpPr>
          <p:cNvPr id="35" name="AutoShape 35"/>
          <p:cNvSpPr/>
          <p:nvPr/>
        </p:nvSpPr>
        <p:spPr>
          <a:xfrm flipV="1">
            <a:off x="9385383" y="4767154"/>
            <a:ext cx="0" cy="222617"/>
          </a:xfrm>
          <a:prstGeom prst="line">
            <a:avLst/>
          </a:prstGeom>
          <a:ln w="38100" cap="flat">
            <a:solidFill>
              <a:srgbClr val="607EAA"/>
            </a:solidFill>
            <a:prstDash val="sysDot"/>
            <a:headEnd type="none" w="sm" len="sm"/>
            <a:tailEnd type="none" w="sm" len="sm"/>
          </a:ln>
        </p:spPr>
      </p:sp>
      <p:sp>
        <p:nvSpPr>
          <p:cNvPr id="36" name="AutoShape 36"/>
          <p:cNvSpPr/>
          <p:nvPr/>
        </p:nvSpPr>
        <p:spPr>
          <a:xfrm flipV="1">
            <a:off x="9385383" y="5026608"/>
            <a:ext cx="0" cy="114032"/>
          </a:xfrm>
          <a:prstGeom prst="line">
            <a:avLst/>
          </a:prstGeom>
          <a:ln w="38100" cap="flat">
            <a:solidFill>
              <a:srgbClr val="607EAA"/>
            </a:solidFill>
            <a:prstDash val="sysDot"/>
            <a:headEnd type="none" w="sm" len="sm"/>
            <a:tailEnd type="none" w="sm" len="sm"/>
          </a:ln>
        </p:spPr>
      </p:sp>
      <p:sp>
        <p:nvSpPr>
          <p:cNvPr id="37" name="AutoShape 37"/>
          <p:cNvSpPr/>
          <p:nvPr/>
        </p:nvSpPr>
        <p:spPr>
          <a:xfrm flipH="1">
            <a:off x="12660074" y="4721434"/>
            <a:ext cx="3529471" cy="0"/>
          </a:xfrm>
          <a:prstGeom prst="line">
            <a:avLst/>
          </a:prstGeom>
          <a:ln w="38100" cap="flat">
            <a:solidFill>
              <a:srgbClr val="607EAA"/>
            </a:solidFill>
            <a:prstDash val="sysDot"/>
            <a:headEnd type="none" w="sm" len="sm"/>
            <a:tailEnd type="none" w="sm" len="sm"/>
          </a:ln>
        </p:spPr>
      </p:sp>
      <p:sp>
        <p:nvSpPr>
          <p:cNvPr id="38" name="AutoShape 38"/>
          <p:cNvSpPr/>
          <p:nvPr/>
        </p:nvSpPr>
        <p:spPr>
          <a:xfrm flipV="1">
            <a:off x="16170495" y="4756921"/>
            <a:ext cx="0" cy="269686"/>
          </a:xfrm>
          <a:prstGeom prst="line">
            <a:avLst/>
          </a:prstGeom>
          <a:ln w="38100" cap="flat">
            <a:solidFill>
              <a:srgbClr val="607EAA"/>
            </a:solidFill>
            <a:prstDash val="sysDot"/>
            <a:headEnd type="none" w="sm" len="sm"/>
            <a:tailEnd type="none" w="sm" len="sm"/>
          </a:ln>
        </p:spPr>
      </p:sp>
      <p:sp>
        <p:nvSpPr>
          <p:cNvPr id="39" name="AutoShape 39"/>
          <p:cNvSpPr/>
          <p:nvPr/>
        </p:nvSpPr>
        <p:spPr>
          <a:xfrm flipV="1">
            <a:off x="16170495" y="5026608"/>
            <a:ext cx="0" cy="114032"/>
          </a:xfrm>
          <a:prstGeom prst="line">
            <a:avLst/>
          </a:prstGeom>
          <a:ln w="38100" cap="flat">
            <a:solidFill>
              <a:srgbClr val="607EAA"/>
            </a:solidFill>
            <a:prstDash val="sysDot"/>
            <a:headEnd type="none" w="sm" len="sm"/>
            <a:tailEnd type="none" w="sm" len="sm"/>
          </a:ln>
        </p:spPr>
      </p:sp>
      <p:grpSp>
        <p:nvGrpSpPr>
          <p:cNvPr id="40" name="Group 6"/>
          <p:cNvGrpSpPr/>
          <p:nvPr/>
        </p:nvGrpSpPr>
        <p:grpSpPr>
          <a:xfrm>
            <a:off x="14684799" y="-3678479"/>
            <a:ext cx="6166608" cy="6166608"/>
            <a:chOff x="0" y="0"/>
            <a:chExt cx="812800" cy="812800"/>
          </a:xfrm>
        </p:grpSpPr>
        <p:sp>
          <p:nvSpPr>
            <p:cNvPr id="41"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sp>
        <p:sp>
          <p:nvSpPr>
            <p:cNvPr id="42"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46" name="TextBox 13"/>
          <p:cNvSpPr txBox="1"/>
          <p:nvPr/>
        </p:nvSpPr>
        <p:spPr>
          <a:xfrm>
            <a:off x="4678718" y="660355"/>
            <a:ext cx="9365817" cy="1181100"/>
          </a:xfrm>
          <a:prstGeom prst="rect">
            <a:avLst/>
          </a:prstGeom>
        </p:spPr>
        <p:txBody>
          <a:bodyPr lIns="0" tIns="0" rIns="0" bIns="0" rtlCol="0" anchor="t">
            <a:spAutoFit/>
          </a:bodyPr>
          <a:lstStyle/>
          <a:p>
            <a:pPr algn="ctr">
              <a:lnSpc>
                <a:spcPts val="9359"/>
              </a:lnSpc>
            </a:pPr>
            <a:r>
              <a:rPr lang="en-US" sz="7799" dirty="0" smtClean="0">
                <a:solidFill>
                  <a:srgbClr val="1C3879"/>
                </a:solidFill>
                <a:latin typeface="Roboto Condensed Bold"/>
              </a:rPr>
              <a:t>Menu Structure</a:t>
            </a:r>
            <a:endParaRPr lang="en-US" sz="7799" dirty="0">
              <a:solidFill>
                <a:srgbClr val="1C3879"/>
              </a:solidFill>
              <a:latin typeface="Roboto Condensed Bo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53" t="-3076" r="-3076" b="-3053"/>
            </a:stretch>
          </a:blipFill>
        </p:spPr>
      </p:sp>
      <p:grpSp>
        <p:nvGrpSpPr>
          <p:cNvPr id="3" name="Group 3"/>
          <p:cNvGrpSpPr/>
          <p:nvPr/>
        </p:nvGrpSpPr>
        <p:grpSpPr>
          <a:xfrm>
            <a:off x="-5825397" y="-1266808"/>
            <a:ext cx="12820615" cy="128206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7137590" y="6469995"/>
            <a:ext cx="13230748" cy="4432300"/>
          </a:xfrm>
          <a:custGeom>
            <a:avLst/>
            <a:gdLst/>
            <a:ahLst/>
            <a:cxnLst/>
            <a:rect l="l" t="t" r="r" b="b"/>
            <a:pathLst>
              <a:path w="13230748" h="4432300">
                <a:moveTo>
                  <a:pt x="0" y="0"/>
                </a:moveTo>
                <a:lnTo>
                  <a:pt x="13230748" y="0"/>
                </a:lnTo>
                <a:lnTo>
                  <a:pt x="13230748" y="4432301"/>
                </a:lnTo>
                <a:lnTo>
                  <a:pt x="0" y="443230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7" name="Group 7"/>
          <p:cNvGrpSpPr/>
          <p:nvPr/>
        </p:nvGrpSpPr>
        <p:grpSpPr>
          <a:xfrm>
            <a:off x="3158992" y="2218216"/>
            <a:ext cx="5850568" cy="585056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7EAA"/>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808770" y="977265"/>
            <a:ext cx="3504683" cy="1543050"/>
            <a:chOff x="0" y="0"/>
            <a:chExt cx="923044" cy="406400"/>
          </a:xfrm>
        </p:grpSpPr>
        <p:sp>
          <p:nvSpPr>
            <p:cNvPr id="11" name="Freeform 11"/>
            <p:cNvSpPr/>
            <p:nvPr/>
          </p:nvSpPr>
          <p:spPr>
            <a:xfrm>
              <a:off x="0" y="0"/>
              <a:ext cx="923044" cy="406400"/>
            </a:xfrm>
            <a:custGeom>
              <a:avLst/>
              <a:gdLst/>
              <a:ahLst/>
              <a:cxnLst/>
              <a:rect l="l" t="t" r="r" b="b"/>
              <a:pathLst>
                <a:path w="923044" h="406400">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2" name="TextBox 12"/>
            <p:cNvSpPr txBox="1"/>
            <p:nvPr/>
          </p:nvSpPr>
          <p:spPr>
            <a:xfrm>
              <a:off x="0" y="-38100"/>
              <a:ext cx="923044" cy="444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295071" y="1273762"/>
            <a:ext cx="950056" cy="950056"/>
          </a:xfrm>
          <a:custGeom>
            <a:avLst/>
            <a:gdLst/>
            <a:ahLst/>
            <a:cxnLst/>
            <a:rect l="l" t="t" r="r" b="b"/>
            <a:pathLst>
              <a:path w="950056" h="950056">
                <a:moveTo>
                  <a:pt x="0" y="0"/>
                </a:moveTo>
                <a:lnTo>
                  <a:pt x="950056" y="0"/>
                </a:lnTo>
                <a:lnTo>
                  <a:pt x="950056" y="950056"/>
                </a:lnTo>
                <a:lnTo>
                  <a:pt x="0" y="95005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4" name="TextBox 14"/>
          <p:cNvSpPr txBox="1"/>
          <p:nvPr/>
        </p:nvSpPr>
        <p:spPr>
          <a:xfrm>
            <a:off x="10051656" y="2615137"/>
            <a:ext cx="5329863" cy="1057613"/>
          </a:xfrm>
          <a:prstGeom prst="rect">
            <a:avLst/>
          </a:prstGeom>
        </p:spPr>
        <p:txBody>
          <a:bodyPr lIns="0" tIns="0" rIns="0" bIns="0" rtlCol="0" anchor="t">
            <a:spAutoFit/>
          </a:bodyPr>
          <a:lstStyle/>
          <a:p>
            <a:pPr>
              <a:lnSpc>
                <a:spcPts val="8682"/>
              </a:lnSpc>
            </a:pPr>
            <a:r>
              <a:rPr lang="en-US" sz="6202">
                <a:solidFill>
                  <a:srgbClr val="8AB7E2"/>
                </a:solidFill>
                <a:latin typeface="Alata"/>
              </a:rPr>
              <a:t>Who are we?</a:t>
            </a:r>
          </a:p>
        </p:txBody>
      </p:sp>
      <p:sp>
        <p:nvSpPr>
          <p:cNvPr id="15" name="TextBox 15"/>
          <p:cNvSpPr txBox="1"/>
          <p:nvPr/>
        </p:nvSpPr>
        <p:spPr>
          <a:xfrm>
            <a:off x="10051656" y="3876427"/>
            <a:ext cx="5329863" cy="2593568"/>
          </a:xfrm>
          <a:prstGeom prst="rect">
            <a:avLst/>
          </a:prstGeom>
        </p:spPr>
        <p:txBody>
          <a:bodyPr lIns="0" tIns="0" rIns="0" bIns="0" rtlCol="0" anchor="t">
            <a:spAutoFit/>
          </a:bodyPr>
          <a:lstStyle/>
          <a:p>
            <a:pPr algn="just">
              <a:lnSpc>
                <a:spcPts val="2940"/>
              </a:lnSpc>
            </a:pPr>
            <a:r>
              <a:rPr lang="en-US" sz="2100">
                <a:solidFill>
                  <a:srgbClr val="1C3879"/>
                </a:solidFill>
                <a:latin typeface="Aileron Thin"/>
              </a:rPr>
              <a:t>Shodwe Furniture started as a small furniture workshop in a home garage, in 2001. Our founder, Daniel Gallego, developed this business further into the leading furniture company as it is now, after 15 years of running it. Currently, our company has exported various kinds of furniture.</a:t>
            </a:r>
          </a:p>
        </p:txBody>
      </p:sp>
      <p:graphicFrame>
        <p:nvGraphicFramePr>
          <p:cNvPr id="16" name="Table 16"/>
          <p:cNvGraphicFramePr>
            <a:graphicFrameLocks noGrp="1"/>
          </p:cNvGraphicFramePr>
          <p:nvPr>
            <p:extLst>
              <p:ext uri="{D42A27DB-BD31-4B8C-83A1-F6EECF244321}">
                <p14:modId xmlns:p14="http://schemas.microsoft.com/office/powerpoint/2010/main" val="931975865"/>
              </p:ext>
            </p:extLst>
          </p:nvPr>
        </p:nvGraphicFramePr>
        <p:xfrm>
          <a:off x="364249" y="444225"/>
          <a:ext cx="17559502" cy="9457973"/>
        </p:xfrm>
        <a:graphic>
          <a:graphicData uri="http://schemas.openxmlformats.org/drawingml/2006/table">
            <a:tbl>
              <a:tblPr/>
              <a:tblGrid>
                <a:gridCol w="1606350">
                  <a:extLst>
                    <a:ext uri="{9D8B030D-6E8A-4147-A177-3AD203B41FA5}">
                      <a16:colId xmlns:a16="http://schemas.microsoft.com/office/drawing/2014/main" val="20000"/>
                    </a:ext>
                  </a:extLst>
                </a:gridCol>
                <a:gridCol w="4136710">
                  <a:extLst>
                    <a:ext uri="{9D8B030D-6E8A-4147-A177-3AD203B41FA5}">
                      <a16:colId xmlns:a16="http://schemas.microsoft.com/office/drawing/2014/main" val="20001"/>
                    </a:ext>
                  </a:extLst>
                </a:gridCol>
                <a:gridCol w="1371270">
                  <a:extLst>
                    <a:ext uri="{9D8B030D-6E8A-4147-A177-3AD203B41FA5}">
                      <a16:colId xmlns:a16="http://schemas.microsoft.com/office/drawing/2014/main" val="20002"/>
                    </a:ext>
                  </a:extLst>
                </a:gridCol>
                <a:gridCol w="6625934">
                  <a:extLst>
                    <a:ext uri="{9D8B030D-6E8A-4147-A177-3AD203B41FA5}">
                      <a16:colId xmlns:a16="http://schemas.microsoft.com/office/drawing/2014/main" val="20003"/>
                    </a:ext>
                  </a:extLst>
                </a:gridCol>
                <a:gridCol w="1255357">
                  <a:extLst>
                    <a:ext uri="{9D8B030D-6E8A-4147-A177-3AD203B41FA5}">
                      <a16:colId xmlns:a16="http://schemas.microsoft.com/office/drawing/2014/main" val="20004"/>
                    </a:ext>
                  </a:extLst>
                </a:gridCol>
                <a:gridCol w="2563881">
                  <a:extLst>
                    <a:ext uri="{9D8B030D-6E8A-4147-A177-3AD203B41FA5}">
                      <a16:colId xmlns:a16="http://schemas.microsoft.com/office/drawing/2014/main" val="20005"/>
                    </a:ext>
                  </a:extLst>
                </a:gridCol>
              </a:tblGrid>
              <a:tr h="1077518">
                <a:tc>
                  <a:txBody>
                    <a:bodyPr/>
                    <a:lstStyle/>
                    <a:p>
                      <a:pPr marL="0" lvl="0" indent="0" algn="ctr">
                        <a:lnSpc>
                          <a:spcPts val="2659"/>
                        </a:lnSpc>
                        <a:spcBef>
                          <a:spcPct val="0"/>
                        </a:spcBef>
                        <a:defRPr/>
                      </a:pPr>
                      <a:r>
                        <a:rPr lang="en-US" sz="1899">
                          <a:solidFill>
                            <a:srgbClr val="FFFFFF"/>
                          </a:solidFill>
                          <a:ea typeface="Canva Sans"/>
                        </a:rPr>
                        <a:t>프로젝트 명</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en-US" sz="1899" dirty="0" err="1">
                          <a:solidFill>
                            <a:srgbClr val="000000"/>
                          </a:solidFill>
                          <a:latin typeface="Canva Sans"/>
                          <a:ea typeface="Canva Sans"/>
                        </a:rPr>
                        <a:t>MZ</a:t>
                      </a:r>
                      <a:r>
                        <a:rPr lang="en-US" sz="1899" dirty="0" err="1" smtClean="0">
                          <a:solidFill>
                            <a:srgbClr val="000000"/>
                          </a:solidFill>
                          <a:latin typeface="Canva Sans"/>
                          <a:ea typeface="Canva Sans"/>
                        </a:rPr>
                        <a:t>세대</a:t>
                      </a:r>
                      <a:r>
                        <a:rPr lang="en-US" sz="1899" dirty="0" smtClean="0">
                          <a:solidFill>
                            <a:srgbClr val="000000"/>
                          </a:solidFill>
                          <a:latin typeface="Canva Sans"/>
                          <a:ea typeface="Canva Sans"/>
                        </a:rPr>
                        <a:t> 1</a:t>
                      </a:r>
                      <a:r>
                        <a:rPr lang="ko-KR" altLang="en-US" sz="1899" dirty="0" smtClean="0">
                          <a:solidFill>
                            <a:srgbClr val="000000"/>
                          </a:solidFill>
                          <a:latin typeface="Canva Sans"/>
                          <a:ea typeface="Canva Sans"/>
                        </a:rPr>
                        <a:t>인 가구</a:t>
                      </a:r>
                      <a:r>
                        <a:rPr lang="en-US" sz="1899" dirty="0" smtClean="0">
                          <a:solidFill>
                            <a:srgbClr val="000000"/>
                          </a:solidFill>
                          <a:latin typeface="Canva Sans"/>
                          <a:ea typeface="Canva Sans"/>
                        </a:rPr>
                        <a:t>를 </a:t>
                      </a:r>
                      <a:r>
                        <a:rPr lang="en-US" sz="1899" dirty="0" err="1">
                          <a:solidFill>
                            <a:srgbClr val="000000"/>
                          </a:solidFill>
                          <a:latin typeface="Canva Sans"/>
                          <a:ea typeface="Canva Sans"/>
                        </a:rPr>
                        <a:t>위한</a:t>
                      </a:r>
                      <a:r>
                        <a:rPr lang="en-US" sz="1899" dirty="0">
                          <a:solidFill>
                            <a:srgbClr val="000000"/>
                          </a:solidFill>
                          <a:latin typeface="Canva Sans"/>
                          <a:ea typeface="Canva Sans"/>
                        </a:rPr>
                        <a:t> </a:t>
                      </a:r>
                      <a:endParaRPr lang="en-US" sz="1899" dirty="0" smtClean="0">
                        <a:solidFill>
                          <a:srgbClr val="000000"/>
                        </a:solidFill>
                        <a:latin typeface="Canva Sans"/>
                        <a:ea typeface="Canva Sans"/>
                      </a:endParaRPr>
                    </a:p>
                    <a:p>
                      <a:pPr marL="0" lvl="0" indent="0" algn="ctr">
                        <a:lnSpc>
                          <a:spcPts val="2659"/>
                        </a:lnSpc>
                        <a:spcBef>
                          <a:spcPct val="0"/>
                        </a:spcBef>
                        <a:defRPr/>
                      </a:pPr>
                      <a:r>
                        <a:rPr lang="ko-KR" altLang="en-US" sz="1899" dirty="0" smtClean="0">
                          <a:solidFill>
                            <a:srgbClr val="000000"/>
                          </a:solidFill>
                          <a:latin typeface="Canva Sans"/>
                          <a:ea typeface="Canva Sans"/>
                        </a:rPr>
                        <a:t>거주</a:t>
                      </a:r>
                      <a:r>
                        <a:rPr lang="en-US" sz="1899" dirty="0" smtClean="0">
                          <a:solidFill>
                            <a:srgbClr val="000000"/>
                          </a:solidFill>
                          <a:latin typeface="Canva Sans"/>
                          <a:ea typeface="Canva Sans"/>
                        </a:rPr>
                        <a:t>지 </a:t>
                      </a:r>
                      <a:r>
                        <a:rPr lang="en-US" sz="1899" dirty="0" err="1">
                          <a:solidFill>
                            <a:srgbClr val="000000"/>
                          </a:solidFill>
                          <a:latin typeface="Canva Sans"/>
                          <a:ea typeface="Canva Sans"/>
                        </a:rPr>
                        <a:t>추천</a:t>
                      </a:r>
                      <a:r>
                        <a:rPr lang="en-US" sz="1899" dirty="0">
                          <a:solidFill>
                            <a:srgbClr val="000000"/>
                          </a:solidFill>
                          <a:latin typeface="Canva Sans"/>
                          <a:ea typeface="Canva Sans"/>
                        </a:rPr>
                        <a:t> </a:t>
                      </a:r>
                      <a:r>
                        <a:rPr lang="en-US" sz="1899" dirty="0" err="1">
                          <a:solidFill>
                            <a:srgbClr val="000000"/>
                          </a:solidFill>
                          <a:latin typeface="Canva Sans"/>
                          <a:ea typeface="Canva Sans"/>
                        </a:rPr>
                        <a:t>서비스</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659"/>
                        </a:lnSpc>
                        <a:spcBef>
                          <a:spcPct val="0"/>
                        </a:spcBef>
                        <a:defRPr/>
                      </a:pPr>
                      <a:r>
                        <a:rPr lang="en-US" sz="1899">
                          <a:solidFill>
                            <a:srgbClr val="FFFFFF"/>
                          </a:solidFill>
                          <a:ea typeface="Canva Sans"/>
                        </a:rPr>
                        <a:t>설명</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en-US" sz="1899" dirty="0">
                          <a:solidFill>
                            <a:srgbClr val="000000"/>
                          </a:solidFill>
                          <a:ea typeface="Canva Sans"/>
                        </a:rPr>
                        <a:t>메인페이지</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659"/>
                        </a:lnSpc>
                        <a:spcBef>
                          <a:spcPct val="0"/>
                        </a:spcBef>
                        <a:defRPr/>
                      </a:pPr>
                      <a:r>
                        <a:rPr lang="en-US" sz="1899">
                          <a:solidFill>
                            <a:srgbClr val="FFFFFF"/>
                          </a:solidFill>
                          <a:ea typeface="Canva Sans"/>
                        </a:rPr>
                        <a:t>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en-US" sz="1899">
                          <a:solidFill>
                            <a:srgbClr val="000000"/>
                          </a:solidFill>
                          <a:latin typeface="Canva Sans"/>
                        </a:rPr>
                        <a:t>1</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31173">
                <a:tc>
                  <a:txBody>
                    <a:bodyPr/>
                    <a:lstStyle/>
                    <a:p>
                      <a:pPr marL="0" lvl="0" indent="0" algn="ctr">
                        <a:lnSpc>
                          <a:spcPts val="2659"/>
                        </a:lnSpc>
                        <a:spcBef>
                          <a:spcPct val="0"/>
                        </a:spcBef>
                        <a:defRPr/>
                      </a:pPr>
                      <a:r>
                        <a:rPr lang="en-US" sz="1899">
                          <a:solidFill>
                            <a:srgbClr val="FFFFFF"/>
                          </a:solidFill>
                          <a:ea typeface="Canva Sans"/>
                        </a:rPr>
                        <a:t>화면 경로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gridSpan="5">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31173">
                <a:tc rowSpan="6" gridSpan="4">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6"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6"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6"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gridSpan="2">
                  <a:txBody>
                    <a:bodyPr/>
                    <a:lstStyle/>
                    <a:p>
                      <a:pPr marL="0" lvl="0" indent="0" algn="ctr">
                        <a:lnSpc>
                          <a:spcPts val="2659"/>
                        </a:lnSpc>
                        <a:spcBef>
                          <a:spcPct val="0"/>
                        </a:spcBef>
                        <a:defRPr/>
                      </a:pPr>
                      <a:r>
                        <a:rPr lang="en-US" sz="1899" dirty="0">
                          <a:solidFill>
                            <a:srgbClr val="FFFFFF"/>
                          </a:solidFill>
                          <a:latin typeface="Canva Sans"/>
                        </a:rPr>
                        <a:t>Description</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hMerge="1">
                  <a:txBody>
                    <a:bodyPr/>
                    <a:lstStyle/>
                    <a:p>
                      <a:pPr marL="0" lvl="0" indent="0" algn="ctr">
                        <a:lnSpc>
                          <a:spcPts val="2659"/>
                        </a:lnSpc>
                        <a:spcBef>
                          <a:spcPct val="0"/>
                        </a:spcBef>
                        <a:defRPr/>
                      </a:pPr>
                      <a:r>
                        <a:rPr lang="en-US" sz="1899">
                          <a:solidFill>
                            <a:srgbClr val="FFFFFF"/>
                          </a:solidFill>
                          <a:latin typeface="Canva Sans"/>
                        </a:rPr>
                        <a:t>Description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extLst>
                  <a:ext uri="{0D108BD9-81ED-4DB2-BD59-A6C34878D82A}">
                    <a16:rowId xmlns:a16="http://schemas.microsoft.com/office/drawing/2014/main" val="10002"/>
                  </a:ext>
                </a:extLst>
              </a:tr>
              <a:tr h="923587">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dirty="0">
                          <a:solidFill>
                            <a:srgbClr val="000000"/>
                          </a:solidFill>
                          <a:latin typeface="Canva Sans"/>
                        </a:rPr>
                        <a:t>1</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sz="1500" dirty="0">
                          <a:solidFill>
                            <a:srgbClr val="000000"/>
                          </a:solidFill>
                          <a:latin typeface="Canva Sans"/>
                          <a:ea typeface="Canva Sans"/>
                        </a:rPr>
                        <a:t>지역구 선택 화면  (nav)</a:t>
                      </a:r>
                      <a:endParaRPr lang="en-US" sz="1100" dirty="0"/>
                    </a:p>
                    <a:p>
                      <a:pPr marL="0" lvl="0" indent="0" algn="ctr">
                        <a:lnSpc>
                          <a:spcPts val="2100"/>
                        </a:lnSpc>
                        <a:spcBef>
                          <a:spcPct val="0"/>
                        </a:spcBef>
                      </a:pPr>
                      <a:r>
                        <a:rPr lang="en-US" sz="1500" dirty="0">
                          <a:solidFill>
                            <a:srgbClr val="000000"/>
                          </a:solidFill>
                          <a:ea typeface="Canva Sans"/>
                        </a:rPr>
                        <a:t>지역구 단위로 정보 제공</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403955">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a:solidFill>
                            <a:srgbClr val="000000"/>
                          </a:solidFill>
                          <a:latin typeface="Canva Sans"/>
                        </a:rPr>
                        <a:t>2</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sz="1500" dirty="0">
                          <a:solidFill>
                            <a:srgbClr val="000000"/>
                          </a:solidFill>
                          <a:latin typeface="Canva Sans"/>
                          <a:ea typeface="Canva Sans"/>
                        </a:rPr>
                        <a:t>검색 창 (aside)</a:t>
                      </a:r>
                      <a:endParaRPr lang="en-US" sz="1100" dirty="0"/>
                    </a:p>
                    <a:p>
                      <a:pPr algn="ctr">
                        <a:lnSpc>
                          <a:spcPts val="2100"/>
                        </a:lnSpc>
                      </a:pPr>
                      <a:r>
                        <a:rPr lang="en-US" sz="1500" dirty="0">
                          <a:solidFill>
                            <a:srgbClr val="000000"/>
                          </a:solidFill>
                          <a:ea typeface="Canva Sans"/>
                        </a:rPr>
                        <a:t>지역 검색을 통해</a:t>
                      </a:r>
                    </a:p>
                    <a:p>
                      <a:pPr marL="0" lvl="0" indent="0" algn="ctr">
                        <a:lnSpc>
                          <a:spcPts val="2100"/>
                        </a:lnSpc>
                        <a:spcBef>
                          <a:spcPct val="0"/>
                        </a:spcBef>
                      </a:pPr>
                      <a:r>
                        <a:rPr lang="en-US" sz="1500" dirty="0">
                          <a:solidFill>
                            <a:srgbClr val="000000"/>
                          </a:solidFill>
                          <a:ea typeface="Canva Sans"/>
                        </a:rPr>
                        <a:t>해당 </a:t>
                      </a:r>
                      <a:r>
                        <a:rPr lang="en-US" sz="1500" dirty="0" smtClean="0">
                          <a:solidFill>
                            <a:srgbClr val="000000"/>
                          </a:solidFill>
                          <a:ea typeface="Canva Sans"/>
                        </a:rPr>
                        <a:t>지역 </a:t>
                      </a:r>
                      <a:r>
                        <a:rPr lang="en-US" sz="1500" dirty="0">
                          <a:solidFill>
                            <a:srgbClr val="000000"/>
                          </a:solidFill>
                          <a:ea typeface="Canva Sans"/>
                        </a:rPr>
                        <a:t>정보 조회 가능</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665875">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a:solidFill>
                            <a:srgbClr val="000000"/>
                          </a:solidFill>
                          <a:latin typeface="Canva Sans"/>
                        </a:rPr>
                        <a:t>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sz="1500" dirty="0">
                          <a:solidFill>
                            <a:srgbClr val="000000"/>
                          </a:solidFill>
                          <a:latin typeface="Canva Sans"/>
                          <a:ea typeface="Canva Sans"/>
                        </a:rPr>
                        <a:t>지역구 선택 (aside)</a:t>
                      </a:r>
                      <a:endParaRPr lang="en-US" sz="1100" dirty="0"/>
                    </a:p>
                    <a:p>
                      <a:pPr algn="ctr">
                        <a:lnSpc>
                          <a:spcPts val="2100"/>
                        </a:lnSpc>
                      </a:pPr>
                      <a:r>
                        <a:rPr lang="en-US" sz="1500" dirty="0">
                          <a:solidFill>
                            <a:srgbClr val="000000"/>
                          </a:solidFill>
                          <a:ea typeface="Canva Sans"/>
                        </a:rPr>
                        <a:t>드롭다운 박스를 통해</a:t>
                      </a:r>
                    </a:p>
                    <a:p>
                      <a:pPr algn="ctr">
                        <a:lnSpc>
                          <a:spcPts val="2100"/>
                        </a:lnSpc>
                      </a:pPr>
                      <a:r>
                        <a:rPr lang="en-US" sz="1500" dirty="0">
                          <a:solidFill>
                            <a:srgbClr val="000000"/>
                          </a:solidFill>
                          <a:ea typeface="Canva Sans"/>
                        </a:rPr>
                        <a:t>지역구를 선택하여</a:t>
                      </a:r>
                    </a:p>
                    <a:p>
                      <a:pPr marL="0" lvl="0" indent="0" algn="ctr">
                        <a:lnSpc>
                          <a:spcPts val="2100"/>
                        </a:lnSpc>
                        <a:spcBef>
                          <a:spcPct val="0"/>
                        </a:spcBef>
                      </a:pPr>
                      <a:r>
                        <a:rPr lang="en-US" sz="1500" dirty="0">
                          <a:solidFill>
                            <a:srgbClr val="000000"/>
                          </a:solidFill>
                          <a:ea typeface="Canva Sans"/>
                        </a:rPr>
                        <a:t>해당 </a:t>
                      </a:r>
                      <a:r>
                        <a:rPr lang="en-US" sz="1500" dirty="0" smtClean="0">
                          <a:solidFill>
                            <a:srgbClr val="000000"/>
                          </a:solidFill>
                          <a:ea typeface="Canva Sans"/>
                        </a:rPr>
                        <a:t>지역 </a:t>
                      </a:r>
                      <a:r>
                        <a:rPr lang="en-US" sz="1500" dirty="0">
                          <a:solidFill>
                            <a:srgbClr val="000000"/>
                          </a:solidFill>
                          <a:ea typeface="Canva Sans"/>
                        </a:rPr>
                        <a:t>정보 조회 가능</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462346">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dirty="0">
                          <a:solidFill>
                            <a:srgbClr val="000000"/>
                          </a:solidFill>
                          <a:latin typeface="Canva Sans"/>
                        </a:rPr>
                        <a:t>4</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sz="1500" dirty="0">
                          <a:solidFill>
                            <a:srgbClr val="000000"/>
                          </a:solidFill>
                          <a:ea typeface="Canva Sans"/>
                        </a:rPr>
                        <a:t>지역구 지도 화면 </a:t>
                      </a:r>
                      <a:r>
                        <a:rPr lang="en-US" sz="1500" dirty="0">
                          <a:solidFill>
                            <a:srgbClr val="000000"/>
                          </a:solidFill>
                          <a:latin typeface="Canva Sans"/>
                        </a:rPr>
                        <a:t>(iframe)</a:t>
                      </a:r>
                      <a:endParaRPr lang="en-US" sz="1100" dirty="0"/>
                    </a:p>
                    <a:p>
                      <a:pPr algn="ctr">
                        <a:lnSpc>
                          <a:spcPts val="2100"/>
                        </a:lnSpc>
                      </a:pPr>
                      <a:r>
                        <a:rPr lang="en-US" sz="1500" dirty="0">
                          <a:solidFill>
                            <a:srgbClr val="000000"/>
                          </a:solidFill>
                          <a:latin typeface="Canva Sans"/>
                          <a:ea typeface="Canva Sans"/>
                        </a:rPr>
                        <a:t>지역구를 클릭(선택)하여</a:t>
                      </a:r>
                    </a:p>
                    <a:p>
                      <a:pPr marL="0" lvl="0" indent="0" algn="ctr">
                        <a:lnSpc>
                          <a:spcPts val="2100"/>
                        </a:lnSpc>
                        <a:spcBef>
                          <a:spcPct val="0"/>
                        </a:spcBef>
                      </a:pPr>
                      <a:r>
                        <a:rPr lang="en-US" sz="1500" dirty="0">
                          <a:solidFill>
                            <a:srgbClr val="000000"/>
                          </a:solidFill>
                          <a:ea typeface="Canva Sans"/>
                        </a:rPr>
                        <a:t>해당 </a:t>
                      </a:r>
                      <a:r>
                        <a:rPr lang="en-US" sz="1500" dirty="0" smtClean="0">
                          <a:solidFill>
                            <a:srgbClr val="000000"/>
                          </a:solidFill>
                          <a:ea typeface="Canva Sans"/>
                        </a:rPr>
                        <a:t>지역 </a:t>
                      </a:r>
                      <a:r>
                        <a:rPr lang="en-US" sz="1500" dirty="0">
                          <a:solidFill>
                            <a:srgbClr val="000000"/>
                          </a:solidFill>
                          <a:ea typeface="Canva Sans"/>
                        </a:rPr>
                        <a:t>정보 조회 가능</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462346">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a:solidFill>
                            <a:srgbClr val="000000"/>
                          </a:solidFill>
                          <a:latin typeface="Canva Sans"/>
                        </a:rPr>
                        <a:t>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sz="1500" dirty="0">
                          <a:solidFill>
                            <a:srgbClr val="000000"/>
                          </a:solidFill>
                          <a:ea typeface="Canva Sans"/>
                        </a:rPr>
                        <a:t>지역구 단위 지도 화면</a:t>
                      </a:r>
                      <a:endParaRPr lang="en-US" sz="1100" dirty="0"/>
                    </a:p>
                    <a:p>
                      <a:pPr algn="ctr">
                        <a:lnSpc>
                          <a:spcPts val="2100"/>
                        </a:lnSpc>
                      </a:pPr>
                      <a:r>
                        <a:rPr lang="en-US" sz="1500" dirty="0">
                          <a:solidFill>
                            <a:srgbClr val="000000"/>
                          </a:solidFill>
                          <a:latin typeface="Canva Sans"/>
                          <a:ea typeface="Canva Sans"/>
                        </a:rPr>
                        <a:t>(iframe의 지도 화면)</a:t>
                      </a:r>
                    </a:p>
                    <a:p>
                      <a:pPr algn="ctr">
                        <a:lnSpc>
                          <a:spcPts val="2100"/>
                        </a:lnSpc>
                      </a:pPr>
                      <a:r>
                        <a:rPr lang="en-US" sz="1500" dirty="0">
                          <a:solidFill>
                            <a:srgbClr val="000000"/>
                          </a:solidFill>
                          <a:ea typeface="Canva Sans"/>
                        </a:rPr>
                        <a:t>밀집도를 색의 농도로 </a:t>
                      </a:r>
                    </a:p>
                    <a:p>
                      <a:pPr marL="0" lvl="0" indent="0" algn="ctr">
                        <a:lnSpc>
                          <a:spcPts val="2100"/>
                        </a:lnSpc>
                        <a:spcBef>
                          <a:spcPct val="0"/>
                        </a:spcBef>
                      </a:pPr>
                      <a:r>
                        <a:rPr lang="en-US" sz="1500" dirty="0">
                          <a:solidFill>
                            <a:srgbClr val="000000"/>
                          </a:solidFill>
                          <a:ea typeface="Canva Sans"/>
                        </a:rPr>
                        <a:t>시각화하여 정보 제공</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
        <p:nvSpPr>
          <p:cNvPr id="17" name="Freeform 17"/>
          <p:cNvSpPr/>
          <p:nvPr/>
        </p:nvSpPr>
        <p:spPr>
          <a:xfrm>
            <a:off x="363912" y="2257469"/>
            <a:ext cx="13725691" cy="7628400"/>
          </a:xfrm>
          <a:custGeom>
            <a:avLst/>
            <a:gdLst/>
            <a:ahLst/>
            <a:cxnLst/>
            <a:rect l="l" t="t" r="r" b="b"/>
            <a:pathLst>
              <a:path w="12606575" h="7088941">
                <a:moveTo>
                  <a:pt x="0" y="0"/>
                </a:moveTo>
                <a:lnTo>
                  <a:pt x="12606575" y="0"/>
                </a:lnTo>
                <a:lnTo>
                  <a:pt x="12606575" y="7088941"/>
                </a:lnTo>
                <a:lnTo>
                  <a:pt x="0" y="7088941"/>
                </a:lnTo>
                <a:lnTo>
                  <a:pt x="0" y="0"/>
                </a:lnTo>
                <a:close/>
              </a:path>
            </a:pathLst>
          </a:custGeom>
          <a:blipFill>
            <a:blip r:embed="rId7"/>
            <a:stretch>
              <a:fillRect/>
            </a:stretch>
          </a:blipFill>
        </p:spPr>
      </p:sp>
      <p:sp>
        <p:nvSpPr>
          <p:cNvPr id="21" name="타원 20"/>
          <p:cNvSpPr/>
          <p:nvPr/>
        </p:nvSpPr>
        <p:spPr>
          <a:xfrm>
            <a:off x="-184578" y="2738457"/>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a:t>
            </a:r>
            <a:endParaRPr lang="ko-KR" altLang="en-US" dirty="0"/>
          </a:p>
        </p:txBody>
      </p:sp>
      <p:sp>
        <p:nvSpPr>
          <p:cNvPr id="22" name="타원 21"/>
          <p:cNvSpPr/>
          <p:nvPr/>
        </p:nvSpPr>
        <p:spPr>
          <a:xfrm>
            <a:off x="3237983" y="2348437"/>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2</a:t>
            </a:r>
            <a:endParaRPr lang="ko-KR" altLang="en-US" dirty="0"/>
          </a:p>
        </p:txBody>
      </p:sp>
      <p:sp>
        <p:nvSpPr>
          <p:cNvPr id="23" name="타원 22"/>
          <p:cNvSpPr/>
          <p:nvPr/>
        </p:nvSpPr>
        <p:spPr>
          <a:xfrm>
            <a:off x="3237983" y="3206878"/>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3</a:t>
            </a:r>
            <a:endParaRPr lang="ko-KR" altLang="en-US" dirty="0"/>
          </a:p>
        </p:txBody>
      </p:sp>
      <p:sp>
        <p:nvSpPr>
          <p:cNvPr id="24" name="타원 23"/>
          <p:cNvSpPr/>
          <p:nvPr/>
        </p:nvSpPr>
        <p:spPr>
          <a:xfrm>
            <a:off x="8390749" y="5388104"/>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25" name="타원 24"/>
          <p:cNvSpPr/>
          <p:nvPr/>
        </p:nvSpPr>
        <p:spPr>
          <a:xfrm>
            <a:off x="11282881" y="2436405"/>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5</a:t>
            </a:r>
            <a:endParaRPr lang="ko-KR" altLang="en-US" dirty="0"/>
          </a:p>
        </p:txBody>
      </p:sp>
    </p:spTree>
    <p:extLst>
      <p:ext uri="{BB962C8B-B14F-4D97-AF65-F5344CB8AC3E}">
        <p14:creationId xmlns:p14="http://schemas.microsoft.com/office/powerpoint/2010/main" val="2543010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053" t="-3076" r="-3076" b="-3053"/>
            </a:stretch>
          </a:blipFill>
        </p:spPr>
      </p:sp>
      <p:grpSp>
        <p:nvGrpSpPr>
          <p:cNvPr id="3" name="Group 3"/>
          <p:cNvGrpSpPr/>
          <p:nvPr/>
        </p:nvGrpSpPr>
        <p:grpSpPr>
          <a:xfrm>
            <a:off x="-5684840" y="-1266808"/>
            <a:ext cx="12820615" cy="128206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7137590" y="6469995"/>
            <a:ext cx="13230748" cy="4432300"/>
          </a:xfrm>
          <a:custGeom>
            <a:avLst/>
            <a:gdLst/>
            <a:ahLst/>
            <a:cxnLst/>
            <a:rect l="l" t="t" r="r" b="b"/>
            <a:pathLst>
              <a:path w="13230748" h="4432300">
                <a:moveTo>
                  <a:pt x="0" y="0"/>
                </a:moveTo>
                <a:lnTo>
                  <a:pt x="13230748" y="0"/>
                </a:lnTo>
                <a:lnTo>
                  <a:pt x="13230748" y="4432301"/>
                </a:lnTo>
                <a:lnTo>
                  <a:pt x="0" y="443230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7" name="Group 7"/>
          <p:cNvGrpSpPr/>
          <p:nvPr/>
        </p:nvGrpSpPr>
        <p:grpSpPr>
          <a:xfrm>
            <a:off x="3158992" y="2218216"/>
            <a:ext cx="5850568" cy="585056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7EAA"/>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808770" y="977265"/>
            <a:ext cx="3504683" cy="1543050"/>
            <a:chOff x="0" y="0"/>
            <a:chExt cx="923044" cy="406400"/>
          </a:xfrm>
        </p:grpSpPr>
        <p:sp>
          <p:nvSpPr>
            <p:cNvPr id="11" name="Freeform 11"/>
            <p:cNvSpPr/>
            <p:nvPr/>
          </p:nvSpPr>
          <p:spPr>
            <a:xfrm>
              <a:off x="0" y="0"/>
              <a:ext cx="923044" cy="406400"/>
            </a:xfrm>
            <a:custGeom>
              <a:avLst/>
              <a:gdLst/>
              <a:ahLst/>
              <a:cxnLst/>
              <a:rect l="l" t="t" r="r" b="b"/>
              <a:pathLst>
                <a:path w="923044" h="406400">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2" name="TextBox 12"/>
            <p:cNvSpPr txBox="1"/>
            <p:nvPr/>
          </p:nvSpPr>
          <p:spPr>
            <a:xfrm>
              <a:off x="0" y="-38100"/>
              <a:ext cx="923044" cy="444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295071" y="1273762"/>
            <a:ext cx="950056" cy="950056"/>
          </a:xfrm>
          <a:custGeom>
            <a:avLst/>
            <a:gdLst/>
            <a:ahLst/>
            <a:cxnLst/>
            <a:rect l="l" t="t" r="r" b="b"/>
            <a:pathLst>
              <a:path w="950056" h="950056">
                <a:moveTo>
                  <a:pt x="0" y="0"/>
                </a:moveTo>
                <a:lnTo>
                  <a:pt x="950056" y="0"/>
                </a:lnTo>
                <a:lnTo>
                  <a:pt x="950056" y="950056"/>
                </a:lnTo>
                <a:lnTo>
                  <a:pt x="0" y="950056"/>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4" name="TextBox 14"/>
          <p:cNvSpPr txBox="1"/>
          <p:nvPr/>
        </p:nvSpPr>
        <p:spPr>
          <a:xfrm>
            <a:off x="10051656" y="2615137"/>
            <a:ext cx="5329863" cy="1057613"/>
          </a:xfrm>
          <a:prstGeom prst="rect">
            <a:avLst/>
          </a:prstGeom>
        </p:spPr>
        <p:txBody>
          <a:bodyPr lIns="0" tIns="0" rIns="0" bIns="0" rtlCol="0" anchor="t">
            <a:spAutoFit/>
          </a:bodyPr>
          <a:lstStyle/>
          <a:p>
            <a:pPr>
              <a:lnSpc>
                <a:spcPts val="8682"/>
              </a:lnSpc>
            </a:pPr>
            <a:r>
              <a:rPr lang="en-US" sz="6202">
                <a:solidFill>
                  <a:srgbClr val="8AB7E2"/>
                </a:solidFill>
                <a:latin typeface="Alata"/>
              </a:rPr>
              <a:t>Who are we?</a:t>
            </a:r>
          </a:p>
        </p:txBody>
      </p:sp>
      <p:sp>
        <p:nvSpPr>
          <p:cNvPr id="15" name="TextBox 15"/>
          <p:cNvSpPr txBox="1"/>
          <p:nvPr/>
        </p:nvSpPr>
        <p:spPr>
          <a:xfrm>
            <a:off x="10051656" y="3876427"/>
            <a:ext cx="5329863" cy="2593568"/>
          </a:xfrm>
          <a:prstGeom prst="rect">
            <a:avLst/>
          </a:prstGeom>
        </p:spPr>
        <p:txBody>
          <a:bodyPr lIns="0" tIns="0" rIns="0" bIns="0" rtlCol="0" anchor="t">
            <a:spAutoFit/>
          </a:bodyPr>
          <a:lstStyle/>
          <a:p>
            <a:pPr algn="just">
              <a:lnSpc>
                <a:spcPts val="2940"/>
              </a:lnSpc>
            </a:pPr>
            <a:r>
              <a:rPr lang="en-US" sz="2100">
                <a:solidFill>
                  <a:srgbClr val="1C3879"/>
                </a:solidFill>
                <a:latin typeface="Aileron Thin"/>
              </a:rPr>
              <a:t>Shodwe Furniture started as a small furniture workshop in a home garage, in 2001. Our founder, Daniel Gallego, developed this business further into the leading furniture company as it is now, after 15 years of running it. Currently, our company has exported various kinds of furniture.</a:t>
            </a:r>
          </a:p>
        </p:txBody>
      </p:sp>
      <p:graphicFrame>
        <p:nvGraphicFramePr>
          <p:cNvPr id="16" name="Table 16"/>
          <p:cNvGraphicFramePr>
            <a:graphicFrameLocks noGrp="1"/>
          </p:cNvGraphicFramePr>
          <p:nvPr>
            <p:extLst>
              <p:ext uri="{D42A27DB-BD31-4B8C-83A1-F6EECF244321}">
                <p14:modId xmlns:p14="http://schemas.microsoft.com/office/powerpoint/2010/main" val="4030311743"/>
              </p:ext>
            </p:extLst>
          </p:nvPr>
        </p:nvGraphicFramePr>
        <p:xfrm>
          <a:off x="364249" y="418111"/>
          <a:ext cx="17559502" cy="9481008"/>
        </p:xfrm>
        <a:graphic>
          <a:graphicData uri="http://schemas.openxmlformats.org/drawingml/2006/table">
            <a:tbl>
              <a:tblPr/>
              <a:tblGrid>
                <a:gridCol w="1606350">
                  <a:extLst>
                    <a:ext uri="{9D8B030D-6E8A-4147-A177-3AD203B41FA5}">
                      <a16:colId xmlns:a16="http://schemas.microsoft.com/office/drawing/2014/main" val="20000"/>
                    </a:ext>
                  </a:extLst>
                </a:gridCol>
                <a:gridCol w="4136710">
                  <a:extLst>
                    <a:ext uri="{9D8B030D-6E8A-4147-A177-3AD203B41FA5}">
                      <a16:colId xmlns:a16="http://schemas.microsoft.com/office/drawing/2014/main" val="20001"/>
                    </a:ext>
                  </a:extLst>
                </a:gridCol>
                <a:gridCol w="1371270">
                  <a:extLst>
                    <a:ext uri="{9D8B030D-6E8A-4147-A177-3AD203B41FA5}">
                      <a16:colId xmlns:a16="http://schemas.microsoft.com/office/drawing/2014/main" val="20002"/>
                    </a:ext>
                  </a:extLst>
                </a:gridCol>
                <a:gridCol w="6625934">
                  <a:extLst>
                    <a:ext uri="{9D8B030D-6E8A-4147-A177-3AD203B41FA5}">
                      <a16:colId xmlns:a16="http://schemas.microsoft.com/office/drawing/2014/main" val="20003"/>
                    </a:ext>
                  </a:extLst>
                </a:gridCol>
                <a:gridCol w="1255357">
                  <a:extLst>
                    <a:ext uri="{9D8B030D-6E8A-4147-A177-3AD203B41FA5}">
                      <a16:colId xmlns:a16="http://schemas.microsoft.com/office/drawing/2014/main" val="20004"/>
                    </a:ext>
                  </a:extLst>
                </a:gridCol>
                <a:gridCol w="2563881">
                  <a:extLst>
                    <a:ext uri="{9D8B030D-6E8A-4147-A177-3AD203B41FA5}">
                      <a16:colId xmlns:a16="http://schemas.microsoft.com/office/drawing/2014/main" val="20005"/>
                    </a:ext>
                  </a:extLst>
                </a:gridCol>
              </a:tblGrid>
              <a:tr h="1066803">
                <a:tc>
                  <a:txBody>
                    <a:bodyPr/>
                    <a:lstStyle/>
                    <a:p>
                      <a:pPr marL="0" lvl="0" indent="0" algn="ctr">
                        <a:lnSpc>
                          <a:spcPts val="2659"/>
                        </a:lnSpc>
                        <a:spcBef>
                          <a:spcPct val="0"/>
                        </a:spcBef>
                        <a:defRPr/>
                      </a:pPr>
                      <a:r>
                        <a:rPr lang="en-US" sz="1899">
                          <a:solidFill>
                            <a:srgbClr val="FFFFFF"/>
                          </a:solidFill>
                          <a:ea typeface="Canva Sans"/>
                        </a:rPr>
                        <a:t>프로젝트 명</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en-US" altLang="ko-KR" sz="1899" dirty="0" err="1" smtClean="0">
                          <a:solidFill>
                            <a:srgbClr val="000000"/>
                          </a:solidFill>
                          <a:latin typeface="Canva Sans"/>
                          <a:ea typeface="Canva Sans"/>
                        </a:rPr>
                        <a:t>MZ세대</a:t>
                      </a:r>
                      <a:r>
                        <a:rPr lang="en-US" altLang="ko-KR" sz="1899" dirty="0" smtClean="0">
                          <a:solidFill>
                            <a:srgbClr val="000000"/>
                          </a:solidFill>
                          <a:latin typeface="Canva Sans"/>
                          <a:ea typeface="Canva Sans"/>
                        </a:rPr>
                        <a:t> 1</a:t>
                      </a:r>
                      <a:r>
                        <a:rPr lang="ko-KR" altLang="en-US" sz="1899" dirty="0" smtClean="0">
                          <a:solidFill>
                            <a:srgbClr val="000000"/>
                          </a:solidFill>
                          <a:latin typeface="Canva Sans"/>
                          <a:ea typeface="Canva Sans"/>
                        </a:rPr>
                        <a:t>인 가구</a:t>
                      </a:r>
                      <a:r>
                        <a:rPr lang="en-US" altLang="ko-KR" sz="1899" dirty="0" smtClean="0">
                          <a:solidFill>
                            <a:srgbClr val="000000"/>
                          </a:solidFill>
                          <a:latin typeface="Canva Sans"/>
                          <a:ea typeface="Canva Sans"/>
                        </a:rPr>
                        <a:t>를 </a:t>
                      </a:r>
                      <a:r>
                        <a:rPr lang="en-US" altLang="ko-KR" sz="1899" dirty="0" err="1" smtClean="0">
                          <a:solidFill>
                            <a:srgbClr val="000000"/>
                          </a:solidFill>
                          <a:latin typeface="Canva Sans"/>
                          <a:ea typeface="Canva Sans"/>
                        </a:rPr>
                        <a:t>위한</a:t>
                      </a:r>
                      <a:r>
                        <a:rPr lang="en-US" altLang="ko-KR" sz="1899" dirty="0" smtClean="0">
                          <a:solidFill>
                            <a:srgbClr val="000000"/>
                          </a:solidFill>
                          <a:latin typeface="Canva Sans"/>
                          <a:ea typeface="Canva Sans"/>
                        </a:rPr>
                        <a:t> </a:t>
                      </a:r>
                    </a:p>
                    <a:p>
                      <a:pPr marL="0" lvl="0" indent="0" algn="ctr">
                        <a:lnSpc>
                          <a:spcPts val="2659"/>
                        </a:lnSpc>
                        <a:spcBef>
                          <a:spcPct val="0"/>
                        </a:spcBef>
                        <a:defRPr/>
                      </a:pPr>
                      <a:r>
                        <a:rPr lang="ko-KR" altLang="en-US" sz="1899" dirty="0" smtClean="0">
                          <a:solidFill>
                            <a:srgbClr val="000000"/>
                          </a:solidFill>
                          <a:latin typeface="Canva Sans"/>
                          <a:ea typeface="Canva Sans"/>
                        </a:rPr>
                        <a:t>거주</a:t>
                      </a:r>
                      <a:r>
                        <a:rPr lang="en-US" altLang="ko-KR" sz="1899" dirty="0" smtClean="0">
                          <a:solidFill>
                            <a:srgbClr val="000000"/>
                          </a:solidFill>
                          <a:latin typeface="Canva Sans"/>
                          <a:ea typeface="Canva Sans"/>
                        </a:rPr>
                        <a:t>지 </a:t>
                      </a:r>
                      <a:r>
                        <a:rPr lang="en-US" altLang="ko-KR" sz="1899" dirty="0" err="1" smtClean="0">
                          <a:solidFill>
                            <a:srgbClr val="000000"/>
                          </a:solidFill>
                          <a:latin typeface="Canva Sans"/>
                          <a:ea typeface="Canva Sans"/>
                        </a:rPr>
                        <a:t>추천</a:t>
                      </a:r>
                      <a:r>
                        <a:rPr lang="en-US" altLang="ko-KR" sz="1899" dirty="0" smtClean="0">
                          <a:solidFill>
                            <a:srgbClr val="000000"/>
                          </a:solidFill>
                          <a:latin typeface="Canva Sans"/>
                          <a:ea typeface="Canva Sans"/>
                        </a:rPr>
                        <a:t> </a:t>
                      </a:r>
                      <a:r>
                        <a:rPr lang="en-US" altLang="ko-KR" sz="1899" dirty="0" err="1" smtClean="0">
                          <a:solidFill>
                            <a:srgbClr val="000000"/>
                          </a:solidFill>
                          <a:latin typeface="Canva Sans"/>
                          <a:ea typeface="Canva Sans"/>
                        </a:rPr>
                        <a:t>서비스</a:t>
                      </a:r>
                      <a:endParaRPr lang="en-US" altLang="ko-KR"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659"/>
                        </a:lnSpc>
                        <a:spcBef>
                          <a:spcPct val="0"/>
                        </a:spcBef>
                        <a:defRPr/>
                      </a:pPr>
                      <a:r>
                        <a:rPr lang="en-US" sz="1899">
                          <a:solidFill>
                            <a:srgbClr val="FFFFFF"/>
                          </a:solidFill>
                          <a:ea typeface="Canva Sans"/>
                        </a:rPr>
                        <a:t>설명</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en-US" altLang="ko-KR" sz="1899" dirty="0" smtClean="0">
                          <a:solidFill>
                            <a:srgbClr val="000000"/>
                          </a:solidFill>
                          <a:latin typeface="Canva Sans"/>
                          <a:ea typeface="Canva Sans"/>
                        </a:rPr>
                        <a:t>메인페이지 (지역구 단위)</a:t>
                      </a:r>
                      <a:endParaRPr lang="en-US" altLang="ko-KR"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659"/>
                        </a:lnSpc>
                        <a:spcBef>
                          <a:spcPct val="0"/>
                        </a:spcBef>
                        <a:defRPr/>
                      </a:pPr>
                      <a:r>
                        <a:rPr lang="en-US" sz="1899">
                          <a:solidFill>
                            <a:srgbClr val="FFFFFF"/>
                          </a:solidFill>
                          <a:ea typeface="Canva Sans"/>
                        </a:rPr>
                        <a:t>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en-US" sz="1899" dirty="0" smtClean="0">
                          <a:solidFill>
                            <a:srgbClr val="000000"/>
                          </a:solidFill>
                          <a:latin typeface="Canva Sans"/>
                        </a:rPr>
                        <a:t>2</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23901">
                <a:tc>
                  <a:txBody>
                    <a:bodyPr/>
                    <a:lstStyle/>
                    <a:p>
                      <a:pPr marL="0" lvl="0" indent="0" algn="ctr">
                        <a:lnSpc>
                          <a:spcPts val="2659"/>
                        </a:lnSpc>
                        <a:spcBef>
                          <a:spcPct val="0"/>
                        </a:spcBef>
                        <a:defRPr/>
                      </a:pPr>
                      <a:r>
                        <a:rPr lang="en-US" sz="1899">
                          <a:solidFill>
                            <a:srgbClr val="FFFFFF"/>
                          </a:solidFill>
                          <a:ea typeface="Canva Sans"/>
                        </a:rPr>
                        <a:t>화면 경로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gridSpan="5">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3901">
                <a:tc rowSpan="6" gridSpan="4">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6"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6"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6"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gridSpan="2">
                  <a:txBody>
                    <a:bodyPr/>
                    <a:lstStyle/>
                    <a:p>
                      <a:pPr marL="0" lvl="0" indent="0" algn="ctr">
                        <a:lnSpc>
                          <a:spcPts val="2659"/>
                        </a:lnSpc>
                        <a:spcBef>
                          <a:spcPct val="0"/>
                        </a:spcBef>
                        <a:defRPr/>
                      </a:pPr>
                      <a:r>
                        <a:rPr lang="en-US" sz="1899">
                          <a:solidFill>
                            <a:srgbClr val="FFFFFF"/>
                          </a:solidFill>
                          <a:latin typeface="Canva Sans"/>
                        </a:rPr>
                        <a:t>Description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hMerge="1">
                  <a:txBody>
                    <a:bodyPr/>
                    <a:lstStyle/>
                    <a:p>
                      <a:pPr marL="0" lvl="0" indent="0" algn="ctr">
                        <a:lnSpc>
                          <a:spcPts val="2659"/>
                        </a:lnSpc>
                        <a:spcBef>
                          <a:spcPct val="0"/>
                        </a:spcBef>
                        <a:defRPr/>
                      </a:pPr>
                      <a:r>
                        <a:rPr lang="en-US" sz="1899">
                          <a:solidFill>
                            <a:srgbClr val="FFFFFF"/>
                          </a:solidFill>
                          <a:latin typeface="Canva Sans"/>
                        </a:rPr>
                        <a:t>Description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extLst>
                  <a:ext uri="{0D108BD9-81ED-4DB2-BD59-A6C34878D82A}">
                    <a16:rowId xmlns:a16="http://schemas.microsoft.com/office/drawing/2014/main" val="10002"/>
                  </a:ext>
                </a:extLst>
              </a:tr>
              <a:tr h="1165664">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dirty="0">
                          <a:solidFill>
                            <a:srgbClr val="000000"/>
                          </a:solidFill>
                          <a:latin typeface="Canva Sans"/>
                        </a:rPr>
                        <a:t>1</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altLang="ko-KR" sz="1500" dirty="0" smtClean="0">
                          <a:solidFill>
                            <a:srgbClr val="000000"/>
                          </a:solidFill>
                          <a:latin typeface="Canva Sans"/>
                          <a:ea typeface="Canva Sans"/>
                        </a:rPr>
                        <a:t>전세/월세를 선택 하여</a:t>
                      </a:r>
                      <a:endParaRPr lang="en-US" altLang="ko-KR" sz="1100" dirty="0" smtClean="0"/>
                    </a:p>
                    <a:p>
                      <a:pPr algn="ctr">
                        <a:lnSpc>
                          <a:spcPts val="2100"/>
                        </a:lnSpc>
                      </a:pPr>
                      <a:r>
                        <a:rPr lang="en-US" altLang="ko-KR" sz="1500" dirty="0" smtClean="0">
                          <a:solidFill>
                            <a:srgbClr val="000000"/>
                          </a:solidFill>
                          <a:latin typeface="Canva Sans"/>
                          <a:ea typeface="Canva Sans"/>
                        </a:rPr>
                        <a:t>전세금, 보증금과 월세</a:t>
                      </a:r>
                    </a:p>
                    <a:p>
                      <a:pPr marL="0" lvl="0" indent="0" algn="ctr">
                        <a:lnSpc>
                          <a:spcPts val="2100"/>
                        </a:lnSpc>
                        <a:spcBef>
                          <a:spcPct val="0"/>
                        </a:spcBef>
                      </a:pPr>
                      <a:r>
                        <a:rPr lang="en-US" altLang="ko-KR" sz="1500" dirty="0" smtClean="0">
                          <a:solidFill>
                            <a:srgbClr val="000000"/>
                          </a:solidFill>
                          <a:ea typeface="Canva Sans"/>
                        </a:rPr>
                        <a:t>정보 제공</a:t>
                      </a: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298202">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a:solidFill>
                            <a:srgbClr val="000000"/>
                          </a:solidFill>
                          <a:latin typeface="Canva Sans"/>
                        </a:rPr>
                        <a:t>2</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altLang="ko-KR" sz="1500" dirty="0" smtClean="0">
                          <a:solidFill>
                            <a:srgbClr val="000000"/>
                          </a:solidFill>
                          <a:latin typeface="Canva Sans"/>
                          <a:ea typeface="Canva Sans"/>
                        </a:rPr>
                        <a:t>치안 점수, 편의 점수</a:t>
                      </a:r>
                      <a:endParaRPr lang="en-US" altLang="ko-KR" sz="1100" dirty="0" smtClean="0"/>
                    </a:p>
                    <a:p>
                      <a:pPr marL="0" lvl="0" indent="0" algn="ctr">
                        <a:lnSpc>
                          <a:spcPts val="2100"/>
                        </a:lnSpc>
                        <a:spcBef>
                          <a:spcPct val="0"/>
                        </a:spcBef>
                      </a:pPr>
                      <a:r>
                        <a:rPr lang="en-US" altLang="ko-KR" sz="1500" dirty="0" smtClean="0">
                          <a:solidFill>
                            <a:srgbClr val="000000"/>
                          </a:solidFill>
                          <a:ea typeface="Canva Sans"/>
                        </a:rPr>
                        <a:t>정보 제공</a:t>
                      </a: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649308">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a:solidFill>
                            <a:srgbClr val="000000"/>
                          </a:solidFill>
                          <a:latin typeface="Canva Sans"/>
                        </a:rPr>
                        <a:t>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altLang="ko-KR" sz="1500" dirty="0" smtClean="0">
                          <a:solidFill>
                            <a:srgbClr val="000000"/>
                          </a:solidFill>
                          <a:ea typeface="Canva Sans"/>
                        </a:rPr>
                        <a:t>상세보기 버튼을 통해 해당 지역구와 서울을 비교하여 그래프로 시각화</a:t>
                      </a: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89993">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a:solidFill>
                            <a:srgbClr val="000000"/>
                          </a:solidFill>
                          <a:latin typeface="Canva Sans"/>
                        </a:rPr>
                        <a:t>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altLang="ko-KR" sz="1500" dirty="0" smtClean="0">
                          <a:solidFill>
                            <a:srgbClr val="000000"/>
                          </a:solidFill>
                          <a:ea typeface="Canva Sans"/>
                        </a:rPr>
                        <a:t>지역구 지도 화면 </a:t>
                      </a:r>
                      <a:r>
                        <a:rPr lang="en-US" altLang="ko-KR" sz="1500" dirty="0" smtClean="0">
                          <a:solidFill>
                            <a:srgbClr val="000000"/>
                          </a:solidFill>
                          <a:latin typeface="Canva Sans"/>
                        </a:rPr>
                        <a:t>(iframe)</a:t>
                      </a:r>
                      <a:endParaRPr lang="en-US" altLang="ko-KR" sz="1100" dirty="0" smtClean="0"/>
                    </a:p>
                    <a:p>
                      <a:pPr algn="ctr">
                        <a:lnSpc>
                          <a:spcPts val="2100"/>
                        </a:lnSpc>
                      </a:pPr>
                      <a:r>
                        <a:rPr lang="en-US" altLang="ko-KR" sz="1500" dirty="0" smtClean="0">
                          <a:solidFill>
                            <a:srgbClr val="000000"/>
                          </a:solidFill>
                          <a:latin typeface="Canva Sans"/>
                          <a:ea typeface="Canva Sans"/>
                        </a:rPr>
                        <a:t>지역구를 클릭하여</a:t>
                      </a:r>
                    </a:p>
                    <a:p>
                      <a:pPr marL="0" lvl="0" indent="0" algn="ctr">
                        <a:lnSpc>
                          <a:spcPts val="2100"/>
                        </a:lnSpc>
                        <a:spcBef>
                          <a:spcPct val="0"/>
                        </a:spcBef>
                      </a:pPr>
                      <a:r>
                        <a:rPr lang="en-US" altLang="ko-KR" sz="1500" dirty="0" smtClean="0">
                          <a:solidFill>
                            <a:srgbClr val="000000"/>
                          </a:solidFill>
                          <a:ea typeface="Canva Sans"/>
                        </a:rPr>
                        <a:t>해당 지역 정보 조회 가능</a:t>
                      </a: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433003">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dirty="0">
                          <a:solidFill>
                            <a:srgbClr val="000000"/>
                          </a:solidFill>
                          <a:latin typeface="Canva Sans"/>
                        </a:rPr>
                        <a:t>5</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altLang="ko-KR" sz="1500" dirty="0" smtClean="0">
                          <a:solidFill>
                            <a:srgbClr val="000000"/>
                          </a:solidFill>
                          <a:ea typeface="Canva Sans"/>
                        </a:rPr>
                        <a:t>지역구 단위 지도 화면</a:t>
                      </a:r>
                      <a:endParaRPr lang="en-US" altLang="ko-KR" sz="1100" dirty="0" smtClean="0"/>
                    </a:p>
                    <a:p>
                      <a:pPr algn="ctr">
                        <a:lnSpc>
                          <a:spcPts val="2100"/>
                        </a:lnSpc>
                      </a:pPr>
                      <a:r>
                        <a:rPr lang="en-US" altLang="ko-KR" sz="1500" dirty="0" smtClean="0">
                          <a:solidFill>
                            <a:srgbClr val="000000"/>
                          </a:solidFill>
                          <a:latin typeface="Canva Sans"/>
                          <a:ea typeface="Canva Sans"/>
                        </a:rPr>
                        <a:t>(iframe의 지도 화면)</a:t>
                      </a:r>
                    </a:p>
                    <a:p>
                      <a:pPr algn="ctr">
                        <a:lnSpc>
                          <a:spcPts val="2100"/>
                        </a:lnSpc>
                      </a:pPr>
                      <a:r>
                        <a:rPr lang="en-US" altLang="ko-KR" sz="1500" dirty="0" smtClean="0">
                          <a:solidFill>
                            <a:srgbClr val="000000"/>
                          </a:solidFill>
                          <a:ea typeface="Canva Sans"/>
                        </a:rPr>
                        <a:t>밀집도를 색의 농도로 </a:t>
                      </a:r>
                    </a:p>
                    <a:p>
                      <a:pPr marL="0" lvl="0" indent="0" algn="ctr">
                        <a:lnSpc>
                          <a:spcPts val="2100"/>
                        </a:lnSpc>
                        <a:spcBef>
                          <a:spcPct val="0"/>
                        </a:spcBef>
                      </a:pPr>
                      <a:r>
                        <a:rPr lang="en-US" altLang="ko-KR" sz="1500" dirty="0" smtClean="0">
                          <a:solidFill>
                            <a:srgbClr val="000000"/>
                          </a:solidFill>
                          <a:ea typeface="Canva Sans"/>
                        </a:rPr>
                        <a:t>시각화하여 정보 제공</a:t>
                      </a: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
        <p:nvSpPr>
          <p:cNvPr id="18" name="Freeform 17"/>
          <p:cNvSpPr/>
          <p:nvPr/>
        </p:nvSpPr>
        <p:spPr>
          <a:xfrm>
            <a:off x="367878" y="2218216"/>
            <a:ext cx="13726800" cy="7628400"/>
          </a:xfrm>
          <a:custGeom>
            <a:avLst/>
            <a:gdLst/>
            <a:ahLst/>
            <a:cxnLst/>
            <a:rect l="l" t="t" r="r" b="b"/>
            <a:pathLst>
              <a:path w="12868409" h="7236175">
                <a:moveTo>
                  <a:pt x="0" y="0"/>
                </a:moveTo>
                <a:lnTo>
                  <a:pt x="12868409" y="0"/>
                </a:lnTo>
                <a:lnTo>
                  <a:pt x="12868409" y="7236175"/>
                </a:lnTo>
                <a:lnTo>
                  <a:pt x="0" y="7236175"/>
                </a:lnTo>
                <a:lnTo>
                  <a:pt x="0" y="0"/>
                </a:lnTo>
                <a:close/>
              </a:path>
            </a:pathLst>
          </a:custGeom>
          <a:blipFill>
            <a:blip r:embed="rId8"/>
            <a:stretch>
              <a:fillRect/>
            </a:stretch>
          </a:blipFill>
        </p:spPr>
      </p:sp>
      <p:sp>
        <p:nvSpPr>
          <p:cNvPr id="19" name="타원 18"/>
          <p:cNvSpPr/>
          <p:nvPr/>
        </p:nvSpPr>
        <p:spPr>
          <a:xfrm>
            <a:off x="3258659" y="41529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a:t>
            </a:r>
            <a:endParaRPr lang="ko-KR" altLang="en-US" dirty="0"/>
          </a:p>
        </p:txBody>
      </p:sp>
      <p:sp>
        <p:nvSpPr>
          <p:cNvPr id="20" name="타원 19"/>
          <p:cNvSpPr/>
          <p:nvPr/>
        </p:nvSpPr>
        <p:spPr>
          <a:xfrm>
            <a:off x="3258659" y="6203295"/>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2</a:t>
            </a:r>
            <a:endParaRPr lang="ko-KR" altLang="en-US" dirty="0"/>
          </a:p>
        </p:txBody>
      </p:sp>
      <p:sp>
        <p:nvSpPr>
          <p:cNvPr id="22" name="타원 21"/>
          <p:cNvSpPr/>
          <p:nvPr/>
        </p:nvSpPr>
        <p:spPr>
          <a:xfrm>
            <a:off x="3263141" y="7561636"/>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3</a:t>
            </a:r>
            <a:endParaRPr lang="ko-KR" altLang="en-US" dirty="0"/>
          </a:p>
        </p:txBody>
      </p:sp>
      <p:sp>
        <p:nvSpPr>
          <p:cNvPr id="23" name="타원 22"/>
          <p:cNvSpPr/>
          <p:nvPr/>
        </p:nvSpPr>
        <p:spPr>
          <a:xfrm>
            <a:off x="8643194" y="65913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24" name="타원 23"/>
          <p:cNvSpPr/>
          <p:nvPr/>
        </p:nvSpPr>
        <p:spPr>
          <a:xfrm>
            <a:off x="11280721" y="2743406"/>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5</a:t>
            </a:r>
            <a:endParaRPr lang="ko-KR" altLang="en-US" dirty="0"/>
          </a:p>
        </p:txBody>
      </p:sp>
    </p:spTree>
    <p:extLst>
      <p:ext uri="{BB962C8B-B14F-4D97-AF65-F5344CB8AC3E}">
        <p14:creationId xmlns:p14="http://schemas.microsoft.com/office/powerpoint/2010/main" val="26605633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53" t="-3076" r="-3076" b="-3053"/>
            </a:stretch>
          </a:blipFill>
        </p:spPr>
      </p:sp>
      <p:grpSp>
        <p:nvGrpSpPr>
          <p:cNvPr id="3" name="Group 3"/>
          <p:cNvGrpSpPr/>
          <p:nvPr/>
        </p:nvGrpSpPr>
        <p:grpSpPr>
          <a:xfrm>
            <a:off x="-5825397" y="-1266808"/>
            <a:ext cx="12820615" cy="128206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7137590" y="6469995"/>
            <a:ext cx="13230748" cy="4432300"/>
          </a:xfrm>
          <a:custGeom>
            <a:avLst/>
            <a:gdLst/>
            <a:ahLst/>
            <a:cxnLst/>
            <a:rect l="l" t="t" r="r" b="b"/>
            <a:pathLst>
              <a:path w="13230748" h="4432300">
                <a:moveTo>
                  <a:pt x="0" y="0"/>
                </a:moveTo>
                <a:lnTo>
                  <a:pt x="13230748" y="0"/>
                </a:lnTo>
                <a:lnTo>
                  <a:pt x="13230748" y="4432301"/>
                </a:lnTo>
                <a:lnTo>
                  <a:pt x="0" y="443230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7" name="Group 7"/>
          <p:cNvGrpSpPr/>
          <p:nvPr/>
        </p:nvGrpSpPr>
        <p:grpSpPr>
          <a:xfrm>
            <a:off x="3158992" y="2218216"/>
            <a:ext cx="5850568" cy="585056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7EAA"/>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808770" y="977265"/>
            <a:ext cx="3504683" cy="1543050"/>
            <a:chOff x="0" y="0"/>
            <a:chExt cx="923044" cy="406400"/>
          </a:xfrm>
        </p:grpSpPr>
        <p:sp>
          <p:nvSpPr>
            <p:cNvPr id="11" name="Freeform 11"/>
            <p:cNvSpPr/>
            <p:nvPr/>
          </p:nvSpPr>
          <p:spPr>
            <a:xfrm>
              <a:off x="0" y="0"/>
              <a:ext cx="923044" cy="406400"/>
            </a:xfrm>
            <a:custGeom>
              <a:avLst/>
              <a:gdLst/>
              <a:ahLst/>
              <a:cxnLst/>
              <a:rect l="l" t="t" r="r" b="b"/>
              <a:pathLst>
                <a:path w="923044" h="406400">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2" name="TextBox 12"/>
            <p:cNvSpPr txBox="1"/>
            <p:nvPr/>
          </p:nvSpPr>
          <p:spPr>
            <a:xfrm>
              <a:off x="0" y="-38100"/>
              <a:ext cx="923044" cy="444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295071" y="1273762"/>
            <a:ext cx="950056" cy="950056"/>
          </a:xfrm>
          <a:custGeom>
            <a:avLst/>
            <a:gdLst/>
            <a:ahLst/>
            <a:cxnLst/>
            <a:rect l="l" t="t" r="r" b="b"/>
            <a:pathLst>
              <a:path w="950056" h="950056">
                <a:moveTo>
                  <a:pt x="0" y="0"/>
                </a:moveTo>
                <a:lnTo>
                  <a:pt x="950056" y="0"/>
                </a:lnTo>
                <a:lnTo>
                  <a:pt x="950056" y="950056"/>
                </a:lnTo>
                <a:lnTo>
                  <a:pt x="0" y="95005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4" name="TextBox 14"/>
          <p:cNvSpPr txBox="1"/>
          <p:nvPr/>
        </p:nvSpPr>
        <p:spPr>
          <a:xfrm>
            <a:off x="10051656" y="2615137"/>
            <a:ext cx="5329863" cy="1057613"/>
          </a:xfrm>
          <a:prstGeom prst="rect">
            <a:avLst/>
          </a:prstGeom>
        </p:spPr>
        <p:txBody>
          <a:bodyPr lIns="0" tIns="0" rIns="0" bIns="0" rtlCol="0" anchor="t">
            <a:spAutoFit/>
          </a:bodyPr>
          <a:lstStyle/>
          <a:p>
            <a:pPr>
              <a:lnSpc>
                <a:spcPts val="8682"/>
              </a:lnSpc>
            </a:pPr>
            <a:r>
              <a:rPr lang="en-US" sz="6202">
                <a:solidFill>
                  <a:srgbClr val="8AB7E2"/>
                </a:solidFill>
                <a:latin typeface="Alata"/>
              </a:rPr>
              <a:t>Who are we?</a:t>
            </a:r>
          </a:p>
        </p:txBody>
      </p:sp>
      <p:sp>
        <p:nvSpPr>
          <p:cNvPr id="15" name="TextBox 15"/>
          <p:cNvSpPr txBox="1"/>
          <p:nvPr/>
        </p:nvSpPr>
        <p:spPr>
          <a:xfrm>
            <a:off x="10051656" y="3876427"/>
            <a:ext cx="5329863" cy="2593568"/>
          </a:xfrm>
          <a:prstGeom prst="rect">
            <a:avLst/>
          </a:prstGeom>
        </p:spPr>
        <p:txBody>
          <a:bodyPr lIns="0" tIns="0" rIns="0" bIns="0" rtlCol="0" anchor="t">
            <a:spAutoFit/>
          </a:bodyPr>
          <a:lstStyle/>
          <a:p>
            <a:pPr algn="just">
              <a:lnSpc>
                <a:spcPts val="2940"/>
              </a:lnSpc>
            </a:pPr>
            <a:r>
              <a:rPr lang="en-US" sz="2100">
                <a:solidFill>
                  <a:srgbClr val="1C3879"/>
                </a:solidFill>
                <a:latin typeface="Aileron Thin"/>
              </a:rPr>
              <a:t>Shodwe Furniture started as a small furniture workshop in a home garage, in 2001. Our founder, Daniel Gallego, developed this business further into the leading furniture company as it is now, after 15 years of running it. Currently, our company has exported various kinds of furniture.</a:t>
            </a:r>
          </a:p>
        </p:txBody>
      </p:sp>
      <p:graphicFrame>
        <p:nvGraphicFramePr>
          <p:cNvPr id="16" name="Table 16"/>
          <p:cNvGraphicFramePr>
            <a:graphicFrameLocks noGrp="1"/>
          </p:cNvGraphicFramePr>
          <p:nvPr>
            <p:extLst>
              <p:ext uri="{D42A27DB-BD31-4B8C-83A1-F6EECF244321}">
                <p14:modId xmlns:p14="http://schemas.microsoft.com/office/powerpoint/2010/main" val="2474299930"/>
              </p:ext>
            </p:extLst>
          </p:nvPr>
        </p:nvGraphicFramePr>
        <p:xfrm>
          <a:off x="364249" y="417727"/>
          <a:ext cx="17559502" cy="9510968"/>
        </p:xfrm>
        <a:graphic>
          <a:graphicData uri="http://schemas.openxmlformats.org/drawingml/2006/table">
            <a:tbl>
              <a:tblPr/>
              <a:tblGrid>
                <a:gridCol w="1606350">
                  <a:extLst>
                    <a:ext uri="{9D8B030D-6E8A-4147-A177-3AD203B41FA5}">
                      <a16:colId xmlns:a16="http://schemas.microsoft.com/office/drawing/2014/main" val="20000"/>
                    </a:ext>
                  </a:extLst>
                </a:gridCol>
                <a:gridCol w="4136710">
                  <a:extLst>
                    <a:ext uri="{9D8B030D-6E8A-4147-A177-3AD203B41FA5}">
                      <a16:colId xmlns:a16="http://schemas.microsoft.com/office/drawing/2014/main" val="20001"/>
                    </a:ext>
                  </a:extLst>
                </a:gridCol>
                <a:gridCol w="1371270">
                  <a:extLst>
                    <a:ext uri="{9D8B030D-6E8A-4147-A177-3AD203B41FA5}">
                      <a16:colId xmlns:a16="http://schemas.microsoft.com/office/drawing/2014/main" val="20002"/>
                    </a:ext>
                  </a:extLst>
                </a:gridCol>
                <a:gridCol w="6625934">
                  <a:extLst>
                    <a:ext uri="{9D8B030D-6E8A-4147-A177-3AD203B41FA5}">
                      <a16:colId xmlns:a16="http://schemas.microsoft.com/office/drawing/2014/main" val="20003"/>
                    </a:ext>
                  </a:extLst>
                </a:gridCol>
                <a:gridCol w="1255357">
                  <a:extLst>
                    <a:ext uri="{9D8B030D-6E8A-4147-A177-3AD203B41FA5}">
                      <a16:colId xmlns:a16="http://schemas.microsoft.com/office/drawing/2014/main" val="20004"/>
                    </a:ext>
                  </a:extLst>
                </a:gridCol>
                <a:gridCol w="2563881">
                  <a:extLst>
                    <a:ext uri="{9D8B030D-6E8A-4147-A177-3AD203B41FA5}">
                      <a16:colId xmlns:a16="http://schemas.microsoft.com/office/drawing/2014/main" val="20005"/>
                    </a:ext>
                  </a:extLst>
                </a:gridCol>
              </a:tblGrid>
              <a:tr h="1059257">
                <a:tc>
                  <a:txBody>
                    <a:bodyPr/>
                    <a:lstStyle/>
                    <a:p>
                      <a:pPr marL="0" lvl="0" indent="0" algn="ctr">
                        <a:lnSpc>
                          <a:spcPts val="2659"/>
                        </a:lnSpc>
                        <a:spcBef>
                          <a:spcPct val="0"/>
                        </a:spcBef>
                        <a:defRPr/>
                      </a:pPr>
                      <a:r>
                        <a:rPr lang="en-US" sz="1899">
                          <a:solidFill>
                            <a:srgbClr val="FFFFFF"/>
                          </a:solidFill>
                          <a:ea typeface="Canva Sans"/>
                        </a:rPr>
                        <a:t>프로젝트 명</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en-US" altLang="ko-KR" sz="1899" dirty="0" err="1" smtClean="0">
                          <a:solidFill>
                            <a:srgbClr val="000000"/>
                          </a:solidFill>
                          <a:latin typeface="Canva Sans"/>
                          <a:ea typeface="Canva Sans"/>
                        </a:rPr>
                        <a:t>MZ세대</a:t>
                      </a:r>
                      <a:r>
                        <a:rPr lang="en-US" altLang="ko-KR" sz="1899" dirty="0" smtClean="0">
                          <a:solidFill>
                            <a:srgbClr val="000000"/>
                          </a:solidFill>
                          <a:latin typeface="Canva Sans"/>
                          <a:ea typeface="Canva Sans"/>
                        </a:rPr>
                        <a:t> 1</a:t>
                      </a:r>
                      <a:r>
                        <a:rPr lang="ko-KR" altLang="en-US" sz="1899" dirty="0" smtClean="0">
                          <a:solidFill>
                            <a:srgbClr val="000000"/>
                          </a:solidFill>
                          <a:latin typeface="Canva Sans"/>
                          <a:ea typeface="Canva Sans"/>
                        </a:rPr>
                        <a:t>인 가구</a:t>
                      </a:r>
                      <a:r>
                        <a:rPr lang="en-US" altLang="ko-KR" sz="1899" dirty="0" smtClean="0">
                          <a:solidFill>
                            <a:srgbClr val="000000"/>
                          </a:solidFill>
                          <a:latin typeface="Canva Sans"/>
                          <a:ea typeface="Canva Sans"/>
                        </a:rPr>
                        <a:t>를 </a:t>
                      </a:r>
                      <a:r>
                        <a:rPr lang="en-US" altLang="ko-KR" sz="1899" dirty="0" err="1" smtClean="0">
                          <a:solidFill>
                            <a:srgbClr val="000000"/>
                          </a:solidFill>
                          <a:latin typeface="Canva Sans"/>
                          <a:ea typeface="Canva Sans"/>
                        </a:rPr>
                        <a:t>위한</a:t>
                      </a:r>
                      <a:r>
                        <a:rPr lang="en-US" altLang="ko-KR" sz="1899" dirty="0" smtClean="0">
                          <a:solidFill>
                            <a:srgbClr val="000000"/>
                          </a:solidFill>
                          <a:latin typeface="Canva Sans"/>
                          <a:ea typeface="Canva Sans"/>
                        </a:rPr>
                        <a:t> </a:t>
                      </a:r>
                    </a:p>
                    <a:p>
                      <a:pPr marL="0" lvl="0" indent="0" algn="ctr">
                        <a:lnSpc>
                          <a:spcPts val="2659"/>
                        </a:lnSpc>
                        <a:spcBef>
                          <a:spcPct val="0"/>
                        </a:spcBef>
                        <a:defRPr/>
                      </a:pPr>
                      <a:r>
                        <a:rPr lang="ko-KR" altLang="en-US" sz="1899" dirty="0" smtClean="0">
                          <a:solidFill>
                            <a:srgbClr val="000000"/>
                          </a:solidFill>
                          <a:latin typeface="Canva Sans"/>
                          <a:ea typeface="Canva Sans"/>
                        </a:rPr>
                        <a:t>거주</a:t>
                      </a:r>
                      <a:r>
                        <a:rPr lang="en-US" altLang="ko-KR" sz="1899" dirty="0" smtClean="0">
                          <a:solidFill>
                            <a:srgbClr val="000000"/>
                          </a:solidFill>
                          <a:latin typeface="Canva Sans"/>
                          <a:ea typeface="Canva Sans"/>
                        </a:rPr>
                        <a:t>지 </a:t>
                      </a:r>
                      <a:r>
                        <a:rPr lang="en-US" altLang="ko-KR" sz="1899" dirty="0" err="1" smtClean="0">
                          <a:solidFill>
                            <a:srgbClr val="000000"/>
                          </a:solidFill>
                          <a:latin typeface="Canva Sans"/>
                          <a:ea typeface="Canva Sans"/>
                        </a:rPr>
                        <a:t>추천</a:t>
                      </a:r>
                      <a:r>
                        <a:rPr lang="en-US" altLang="ko-KR" sz="1899" dirty="0" smtClean="0">
                          <a:solidFill>
                            <a:srgbClr val="000000"/>
                          </a:solidFill>
                          <a:latin typeface="Canva Sans"/>
                          <a:ea typeface="Canva Sans"/>
                        </a:rPr>
                        <a:t> </a:t>
                      </a:r>
                      <a:r>
                        <a:rPr lang="en-US" altLang="ko-KR" sz="1899" dirty="0" err="1" smtClean="0">
                          <a:solidFill>
                            <a:srgbClr val="000000"/>
                          </a:solidFill>
                          <a:latin typeface="Canva Sans"/>
                          <a:ea typeface="Canva Sans"/>
                        </a:rPr>
                        <a:t>서비스</a:t>
                      </a:r>
                      <a:endParaRPr lang="en-US" altLang="ko-KR"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659"/>
                        </a:lnSpc>
                        <a:spcBef>
                          <a:spcPct val="0"/>
                        </a:spcBef>
                        <a:defRPr/>
                      </a:pPr>
                      <a:r>
                        <a:rPr lang="en-US" sz="1899">
                          <a:solidFill>
                            <a:srgbClr val="FFFFFF"/>
                          </a:solidFill>
                          <a:ea typeface="Canva Sans"/>
                        </a:rPr>
                        <a:t>설명</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en-US" altLang="ko-KR" sz="1899" dirty="0" smtClean="0">
                          <a:solidFill>
                            <a:srgbClr val="000000"/>
                          </a:solidFill>
                          <a:latin typeface="Canva Sans"/>
                          <a:ea typeface="Canva Sans"/>
                        </a:rPr>
                        <a:t>메인페이지 (행정동 단위)</a:t>
                      </a:r>
                      <a:endParaRPr lang="en-US" altLang="ko-KR"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659"/>
                        </a:lnSpc>
                        <a:spcBef>
                          <a:spcPct val="0"/>
                        </a:spcBef>
                        <a:defRPr/>
                      </a:pPr>
                      <a:r>
                        <a:rPr lang="en-US" sz="1899">
                          <a:solidFill>
                            <a:srgbClr val="FFFFFF"/>
                          </a:solidFill>
                          <a:ea typeface="Canva Sans"/>
                        </a:rPr>
                        <a:t>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en-US" sz="1899" dirty="0" smtClean="0">
                          <a:solidFill>
                            <a:srgbClr val="000000"/>
                          </a:solidFill>
                          <a:latin typeface="Canva Sans"/>
                        </a:rPr>
                        <a:t>3</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18781">
                <a:tc>
                  <a:txBody>
                    <a:bodyPr/>
                    <a:lstStyle/>
                    <a:p>
                      <a:pPr marL="0" lvl="0" indent="0" algn="ctr">
                        <a:lnSpc>
                          <a:spcPts val="2659"/>
                        </a:lnSpc>
                        <a:spcBef>
                          <a:spcPct val="0"/>
                        </a:spcBef>
                        <a:defRPr/>
                      </a:pPr>
                      <a:r>
                        <a:rPr lang="en-US" sz="1899">
                          <a:solidFill>
                            <a:srgbClr val="FFFFFF"/>
                          </a:solidFill>
                          <a:ea typeface="Canva Sans"/>
                        </a:rPr>
                        <a:t>화면 경로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gridSpan="5">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18781">
                <a:tc rowSpan="6" gridSpan="4">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6"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6"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6"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gridSpan="2">
                  <a:txBody>
                    <a:bodyPr/>
                    <a:lstStyle/>
                    <a:p>
                      <a:pPr marL="0" lvl="0" indent="0" algn="ctr">
                        <a:lnSpc>
                          <a:spcPts val="2659"/>
                        </a:lnSpc>
                        <a:spcBef>
                          <a:spcPct val="0"/>
                        </a:spcBef>
                        <a:defRPr/>
                      </a:pPr>
                      <a:r>
                        <a:rPr lang="en-US" sz="1899">
                          <a:solidFill>
                            <a:srgbClr val="FFFFFF"/>
                          </a:solidFill>
                          <a:latin typeface="Canva Sans"/>
                        </a:rPr>
                        <a:t>Description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hMerge="1">
                  <a:txBody>
                    <a:bodyPr/>
                    <a:lstStyle/>
                    <a:p>
                      <a:pPr marL="0" lvl="0" indent="0" algn="ctr">
                        <a:lnSpc>
                          <a:spcPts val="2659"/>
                        </a:lnSpc>
                        <a:spcBef>
                          <a:spcPct val="0"/>
                        </a:spcBef>
                        <a:defRPr/>
                      </a:pPr>
                      <a:r>
                        <a:rPr lang="en-US" sz="1899">
                          <a:solidFill>
                            <a:srgbClr val="FFFFFF"/>
                          </a:solidFill>
                          <a:latin typeface="Canva Sans"/>
                        </a:rPr>
                        <a:t>Description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extLst>
                  <a:ext uri="{0D108BD9-81ED-4DB2-BD59-A6C34878D82A}">
                    <a16:rowId xmlns:a16="http://schemas.microsoft.com/office/drawing/2014/main" val="10002"/>
                  </a:ext>
                </a:extLst>
              </a:tr>
              <a:tr h="1172748">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dirty="0">
                          <a:solidFill>
                            <a:srgbClr val="000000"/>
                          </a:solidFill>
                          <a:latin typeface="Canva Sans"/>
                        </a:rPr>
                        <a:t>1</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altLang="ko-KR" sz="1500" dirty="0" smtClean="0">
                          <a:solidFill>
                            <a:srgbClr val="000000"/>
                          </a:solidFill>
                          <a:latin typeface="Canva Sans"/>
                          <a:ea typeface="Canva Sans"/>
                        </a:rPr>
                        <a:t>전세/월세를 선택 하여</a:t>
                      </a:r>
                      <a:endParaRPr lang="en-US" altLang="ko-KR" sz="1100" dirty="0" smtClean="0"/>
                    </a:p>
                    <a:p>
                      <a:pPr algn="ctr">
                        <a:lnSpc>
                          <a:spcPts val="2100"/>
                        </a:lnSpc>
                      </a:pPr>
                      <a:r>
                        <a:rPr lang="en-US" altLang="ko-KR" sz="1500" dirty="0" smtClean="0">
                          <a:solidFill>
                            <a:srgbClr val="000000"/>
                          </a:solidFill>
                          <a:latin typeface="Canva Sans"/>
                          <a:ea typeface="Canva Sans"/>
                        </a:rPr>
                        <a:t>전세금, 보증금과 월세</a:t>
                      </a:r>
                    </a:p>
                    <a:p>
                      <a:pPr marL="0" lvl="0" indent="0" algn="ctr">
                        <a:lnSpc>
                          <a:spcPts val="2100"/>
                        </a:lnSpc>
                        <a:spcBef>
                          <a:spcPct val="0"/>
                        </a:spcBef>
                      </a:pPr>
                      <a:r>
                        <a:rPr lang="en-US" altLang="ko-KR" sz="1500" dirty="0" smtClean="0">
                          <a:solidFill>
                            <a:srgbClr val="000000"/>
                          </a:solidFill>
                          <a:ea typeface="Canva Sans"/>
                        </a:rPr>
                        <a:t>정보 제공</a:t>
                      </a: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285939">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a:solidFill>
                            <a:srgbClr val="000000"/>
                          </a:solidFill>
                          <a:latin typeface="Canva Sans"/>
                        </a:rPr>
                        <a:t>2</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altLang="ko-KR" sz="1500" dirty="0" smtClean="0">
                          <a:solidFill>
                            <a:srgbClr val="000000"/>
                          </a:solidFill>
                          <a:latin typeface="Canva Sans"/>
                          <a:ea typeface="Canva Sans"/>
                        </a:rPr>
                        <a:t>치안 점수, 편의 점수</a:t>
                      </a:r>
                      <a:endParaRPr lang="en-US" altLang="ko-KR" sz="1100" dirty="0" smtClean="0"/>
                    </a:p>
                    <a:p>
                      <a:pPr marL="0" lvl="0" indent="0" algn="ctr">
                        <a:lnSpc>
                          <a:spcPts val="2100"/>
                        </a:lnSpc>
                        <a:spcBef>
                          <a:spcPct val="0"/>
                        </a:spcBef>
                      </a:pPr>
                      <a:r>
                        <a:rPr lang="en-US" altLang="ko-KR" sz="1500" dirty="0" smtClean="0">
                          <a:solidFill>
                            <a:srgbClr val="000000"/>
                          </a:solidFill>
                          <a:ea typeface="Canva Sans"/>
                        </a:rPr>
                        <a:t>정보 제공</a:t>
                      </a: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633729">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a:solidFill>
                            <a:srgbClr val="000000"/>
                          </a:solidFill>
                          <a:latin typeface="Canva Sans"/>
                        </a:rPr>
                        <a:t>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altLang="ko-KR" sz="1500" dirty="0" smtClean="0">
                          <a:solidFill>
                            <a:srgbClr val="000000"/>
                          </a:solidFill>
                          <a:ea typeface="Canva Sans"/>
                        </a:rPr>
                        <a:t>상세보기 버튼을 통해 해당 지역구와 행정동을 </a:t>
                      </a:r>
                      <a:endParaRPr lang="en-US" altLang="ko-KR" sz="1100" dirty="0" smtClean="0"/>
                    </a:p>
                    <a:p>
                      <a:pPr marL="0" lvl="0" indent="0" algn="ctr">
                        <a:lnSpc>
                          <a:spcPts val="2100"/>
                        </a:lnSpc>
                        <a:spcBef>
                          <a:spcPct val="0"/>
                        </a:spcBef>
                      </a:pPr>
                      <a:r>
                        <a:rPr lang="en-US" altLang="ko-KR" sz="1500" dirty="0" smtClean="0">
                          <a:solidFill>
                            <a:srgbClr val="000000"/>
                          </a:solidFill>
                          <a:ea typeface="Canva Sans"/>
                        </a:rPr>
                        <a:t>비교하여 그래프로 시각화</a:t>
                      </a: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419468">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a:solidFill>
                            <a:srgbClr val="000000"/>
                          </a:solidFill>
                          <a:latin typeface="Canva Sans"/>
                        </a:rPr>
                        <a:t>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altLang="ko-KR" sz="1500" dirty="0" smtClean="0">
                          <a:solidFill>
                            <a:srgbClr val="000000"/>
                          </a:solidFill>
                          <a:ea typeface="Canva Sans"/>
                        </a:rPr>
                        <a:t>행정동 지도 화면 </a:t>
                      </a:r>
                      <a:r>
                        <a:rPr lang="en-US" altLang="ko-KR" sz="1500" dirty="0" smtClean="0">
                          <a:solidFill>
                            <a:srgbClr val="000000"/>
                          </a:solidFill>
                          <a:latin typeface="Canva Sans"/>
                        </a:rPr>
                        <a:t>(iframe)</a:t>
                      </a:r>
                      <a:endParaRPr lang="en-US" altLang="ko-KR" sz="1100" dirty="0" smtClean="0"/>
                    </a:p>
                    <a:p>
                      <a:pPr algn="ctr">
                        <a:lnSpc>
                          <a:spcPts val="2100"/>
                        </a:lnSpc>
                      </a:pPr>
                      <a:r>
                        <a:rPr lang="en-US" altLang="ko-KR" sz="1500" dirty="0" smtClean="0">
                          <a:solidFill>
                            <a:srgbClr val="000000"/>
                          </a:solidFill>
                          <a:latin typeface="Canva Sans"/>
                          <a:ea typeface="Canva Sans"/>
                        </a:rPr>
                        <a:t>행정동을 클릭하여</a:t>
                      </a:r>
                    </a:p>
                    <a:p>
                      <a:pPr marL="0" lvl="0" indent="0" algn="ctr">
                        <a:lnSpc>
                          <a:spcPts val="2100"/>
                        </a:lnSpc>
                        <a:spcBef>
                          <a:spcPct val="0"/>
                        </a:spcBef>
                      </a:pPr>
                      <a:r>
                        <a:rPr lang="en-US" altLang="ko-KR" sz="1500" dirty="0" smtClean="0">
                          <a:solidFill>
                            <a:srgbClr val="000000"/>
                          </a:solidFill>
                          <a:ea typeface="Canva Sans"/>
                        </a:rPr>
                        <a:t>상세 지도</a:t>
                      </a:r>
                      <a:r>
                        <a:rPr lang="ko-KR" altLang="en-US" sz="1500" dirty="0" smtClean="0">
                          <a:solidFill>
                            <a:srgbClr val="000000"/>
                          </a:solidFill>
                          <a:ea typeface="Canva Sans"/>
                        </a:rPr>
                        <a:t>에서</a:t>
                      </a:r>
                      <a:r>
                        <a:rPr lang="en-US" altLang="ko-KR" sz="1500" dirty="0" smtClean="0">
                          <a:solidFill>
                            <a:srgbClr val="000000"/>
                          </a:solidFill>
                          <a:ea typeface="Canva Sans"/>
                        </a:rPr>
                        <a:t> </a:t>
                      </a:r>
                      <a:br>
                        <a:rPr lang="en-US" altLang="ko-KR" sz="1500" dirty="0" smtClean="0">
                          <a:solidFill>
                            <a:srgbClr val="000000"/>
                          </a:solidFill>
                          <a:ea typeface="Canva Sans"/>
                        </a:rPr>
                      </a:br>
                      <a:r>
                        <a:rPr lang="en-US" altLang="ko-KR" sz="1500" dirty="0" smtClean="0">
                          <a:solidFill>
                            <a:srgbClr val="000000"/>
                          </a:solidFill>
                          <a:ea typeface="Canva Sans"/>
                        </a:rPr>
                        <a:t>정보 조회 가능</a:t>
                      </a: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419468">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dirty="0">
                          <a:solidFill>
                            <a:srgbClr val="000000"/>
                          </a:solidFill>
                          <a:latin typeface="Canva Sans"/>
                        </a:rPr>
                        <a:t>5</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altLang="ko-KR" sz="1500" dirty="0" smtClean="0">
                          <a:solidFill>
                            <a:srgbClr val="000000"/>
                          </a:solidFill>
                          <a:ea typeface="Canva Sans"/>
                        </a:rPr>
                        <a:t>행정동 단위 지도 화면</a:t>
                      </a:r>
                      <a:endParaRPr lang="en-US" altLang="ko-KR" sz="1100" dirty="0" smtClean="0"/>
                    </a:p>
                    <a:p>
                      <a:pPr algn="ctr">
                        <a:lnSpc>
                          <a:spcPts val="2100"/>
                        </a:lnSpc>
                      </a:pPr>
                      <a:r>
                        <a:rPr lang="en-US" altLang="ko-KR" sz="1500" dirty="0" smtClean="0">
                          <a:solidFill>
                            <a:srgbClr val="000000"/>
                          </a:solidFill>
                          <a:latin typeface="Canva Sans"/>
                          <a:ea typeface="Canva Sans"/>
                        </a:rPr>
                        <a:t>(iframe의 지도 화면)</a:t>
                      </a:r>
                    </a:p>
                    <a:p>
                      <a:pPr algn="ctr">
                        <a:lnSpc>
                          <a:spcPts val="2100"/>
                        </a:lnSpc>
                      </a:pPr>
                      <a:r>
                        <a:rPr lang="en-US" altLang="ko-KR" sz="1500" dirty="0" smtClean="0">
                          <a:solidFill>
                            <a:srgbClr val="000000"/>
                          </a:solidFill>
                          <a:ea typeface="Canva Sans"/>
                        </a:rPr>
                        <a:t>밀집도를 색의 농도로 </a:t>
                      </a:r>
                    </a:p>
                    <a:p>
                      <a:pPr marL="0" lvl="0" indent="0" algn="ctr">
                        <a:lnSpc>
                          <a:spcPts val="2100"/>
                        </a:lnSpc>
                        <a:spcBef>
                          <a:spcPct val="0"/>
                        </a:spcBef>
                      </a:pPr>
                      <a:r>
                        <a:rPr lang="en-US" altLang="ko-KR" sz="1500" dirty="0" smtClean="0">
                          <a:solidFill>
                            <a:srgbClr val="000000"/>
                          </a:solidFill>
                          <a:ea typeface="Canva Sans"/>
                        </a:rPr>
                        <a:t>시각화하여 정보 제공</a:t>
                      </a: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
        <p:nvSpPr>
          <p:cNvPr id="19" name="Freeform 17"/>
          <p:cNvSpPr/>
          <p:nvPr/>
        </p:nvSpPr>
        <p:spPr>
          <a:xfrm>
            <a:off x="363358" y="2234771"/>
            <a:ext cx="13726800" cy="7628400"/>
          </a:xfrm>
          <a:custGeom>
            <a:avLst/>
            <a:gdLst/>
            <a:ahLst/>
            <a:cxnLst/>
            <a:rect l="l" t="t" r="r" b="b"/>
            <a:pathLst>
              <a:path w="12143951" h="6828240">
                <a:moveTo>
                  <a:pt x="0" y="0"/>
                </a:moveTo>
                <a:lnTo>
                  <a:pt x="12143951" y="0"/>
                </a:lnTo>
                <a:lnTo>
                  <a:pt x="12143951" y="6828240"/>
                </a:lnTo>
                <a:lnTo>
                  <a:pt x="0" y="6828240"/>
                </a:lnTo>
                <a:lnTo>
                  <a:pt x="0" y="0"/>
                </a:lnTo>
                <a:close/>
              </a:path>
            </a:pathLst>
          </a:custGeom>
          <a:blipFill>
            <a:blip r:embed="rId7"/>
            <a:stretch>
              <a:fillRect/>
            </a:stretch>
          </a:blipFill>
        </p:spPr>
      </p:sp>
      <p:sp>
        <p:nvSpPr>
          <p:cNvPr id="18" name="타원 17"/>
          <p:cNvSpPr/>
          <p:nvPr/>
        </p:nvSpPr>
        <p:spPr>
          <a:xfrm>
            <a:off x="11282881" y="2436405"/>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5</a:t>
            </a:r>
            <a:endParaRPr lang="ko-KR" altLang="en-US" dirty="0"/>
          </a:p>
        </p:txBody>
      </p:sp>
      <p:sp>
        <p:nvSpPr>
          <p:cNvPr id="20" name="타원 19"/>
          <p:cNvSpPr/>
          <p:nvPr/>
        </p:nvSpPr>
        <p:spPr>
          <a:xfrm>
            <a:off x="8864272" y="6456006"/>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4</a:t>
            </a:r>
            <a:endParaRPr lang="ko-KR" altLang="en-US" dirty="0"/>
          </a:p>
        </p:txBody>
      </p:sp>
      <p:sp>
        <p:nvSpPr>
          <p:cNvPr id="21" name="타원 20"/>
          <p:cNvSpPr/>
          <p:nvPr/>
        </p:nvSpPr>
        <p:spPr>
          <a:xfrm>
            <a:off x="3303997" y="757914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3</a:t>
            </a:r>
            <a:endParaRPr lang="ko-KR" altLang="en-US" dirty="0"/>
          </a:p>
        </p:txBody>
      </p:sp>
      <p:sp>
        <p:nvSpPr>
          <p:cNvPr id="22" name="타원 21"/>
          <p:cNvSpPr/>
          <p:nvPr/>
        </p:nvSpPr>
        <p:spPr>
          <a:xfrm>
            <a:off x="3304281" y="6203295"/>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2</a:t>
            </a:r>
            <a:endParaRPr lang="ko-KR" altLang="en-US" dirty="0"/>
          </a:p>
        </p:txBody>
      </p:sp>
      <p:sp>
        <p:nvSpPr>
          <p:cNvPr id="23" name="타원 22"/>
          <p:cNvSpPr/>
          <p:nvPr/>
        </p:nvSpPr>
        <p:spPr>
          <a:xfrm>
            <a:off x="3304281" y="40767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a:t>
            </a:r>
            <a:endParaRPr lang="ko-KR" altLang="en-US" dirty="0"/>
          </a:p>
        </p:txBody>
      </p:sp>
    </p:spTree>
    <p:extLst>
      <p:ext uri="{BB962C8B-B14F-4D97-AF65-F5344CB8AC3E}">
        <p14:creationId xmlns:p14="http://schemas.microsoft.com/office/powerpoint/2010/main" val="1336821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53" t="-3076" r="-3076" b="-3053"/>
            </a:stretch>
          </a:blipFill>
        </p:spPr>
      </p:sp>
      <p:grpSp>
        <p:nvGrpSpPr>
          <p:cNvPr id="3" name="Group 3"/>
          <p:cNvGrpSpPr/>
          <p:nvPr/>
        </p:nvGrpSpPr>
        <p:grpSpPr>
          <a:xfrm>
            <a:off x="-5825397" y="-1266808"/>
            <a:ext cx="12820615" cy="128206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7137590" y="6469995"/>
            <a:ext cx="13230748" cy="4432300"/>
          </a:xfrm>
          <a:custGeom>
            <a:avLst/>
            <a:gdLst/>
            <a:ahLst/>
            <a:cxnLst/>
            <a:rect l="l" t="t" r="r" b="b"/>
            <a:pathLst>
              <a:path w="13230748" h="4432300">
                <a:moveTo>
                  <a:pt x="0" y="0"/>
                </a:moveTo>
                <a:lnTo>
                  <a:pt x="13230748" y="0"/>
                </a:lnTo>
                <a:lnTo>
                  <a:pt x="13230748" y="4432301"/>
                </a:lnTo>
                <a:lnTo>
                  <a:pt x="0" y="443230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7" name="Group 7"/>
          <p:cNvGrpSpPr/>
          <p:nvPr/>
        </p:nvGrpSpPr>
        <p:grpSpPr>
          <a:xfrm>
            <a:off x="3158992" y="2218216"/>
            <a:ext cx="5850568" cy="585056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7EAA"/>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808770" y="977265"/>
            <a:ext cx="3504683" cy="1543050"/>
            <a:chOff x="0" y="0"/>
            <a:chExt cx="923044" cy="406400"/>
          </a:xfrm>
        </p:grpSpPr>
        <p:sp>
          <p:nvSpPr>
            <p:cNvPr id="11" name="Freeform 11"/>
            <p:cNvSpPr/>
            <p:nvPr/>
          </p:nvSpPr>
          <p:spPr>
            <a:xfrm>
              <a:off x="0" y="0"/>
              <a:ext cx="923044" cy="406400"/>
            </a:xfrm>
            <a:custGeom>
              <a:avLst/>
              <a:gdLst/>
              <a:ahLst/>
              <a:cxnLst/>
              <a:rect l="l" t="t" r="r" b="b"/>
              <a:pathLst>
                <a:path w="923044" h="406400">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2" name="TextBox 12"/>
            <p:cNvSpPr txBox="1"/>
            <p:nvPr/>
          </p:nvSpPr>
          <p:spPr>
            <a:xfrm>
              <a:off x="0" y="-38100"/>
              <a:ext cx="923044" cy="444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295071" y="1273762"/>
            <a:ext cx="950056" cy="950056"/>
          </a:xfrm>
          <a:custGeom>
            <a:avLst/>
            <a:gdLst/>
            <a:ahLst/>
            <a:cxnLst/>
            <a:rect l="l" t="t" r="r" b="b"/>
            <a:pathLst>
              <a:path w="950056" h="950056">
                <a:moveTo>
                  <a:pt x="0" y="0"/>
                </a:moveTo>
                <a:lnTo>
                  <a:pt x="950056" y="0"/>
                </a:lnTo>
                <a:lnTo>
                  <a:pt x="950056" y="950056"/>
                </a:lnTo>
                <a:lnTo>
                  <a:pt x="0" y="95005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4" name="TextBox 14"/>
          <p:cNvSpPr txBox="1"/>
          <p:nvPr/>
        </p:nvSpPr>
        <p:spPr>
          <a:xfrm>
            <a:off x="10051656" y="2615137"/>
            <a:ext cx="5329863" cy="1057613"/>
          </a:xfrm>
          <a:prstGeom prst="rect">
            <a:avLst/>
          </a:prstGeom>
        </p:spPr>
        <p:txBody>
          <a:bodyPr lIns="0" tIns="0" rIns="0" bIns="0" rtlCol="0" anchor="t">
            <a:spAutoFit/>
          </a:bodyPr>
          <a:lstStyle/>
          <a:p>
            <a:pPr>
              <a:lnSpc>
                <a:spcPts val="8682"/>
              </a:lnSpc>
            </a:pPr>
            <a:r>
              <a:rPr lang="en-US" sz="6202">
                <a:solidFill>
                  <a:srgbClr val="8AB7E2"/>
                </a:solidFill>
                <a:latin typeface="Alata"/>
              </a:rPr>
              <a:t>Who are we?</a:t>
            </a:r>
          </a:p>
        </p:txBody>
      </p:sp>
      <p:sp>
        <p:nvSpPr>
          <p:cNvPr id="15" name="TextBox 15"/>
          <p:cNvSpPr txBox="1"/>
          <p:nvPr/>
        </p:nvSpPr>
        <p:spPr>
          <a:xfrm>
            <a:off x="10051656" y="3876427"/>
            <a:ext cx="5329863" cy="2593568"/>
          </a:xfrm>
          <a:prstGeom prst="rect">
            <a:avLst/>
          </a:prstGeom>
        </p:spPr>
        <p:txBody>
          <a:bodyPr lIns="0" tIns="0" rIns="0" bIns="0" rtlCol="0" anchor="t">
            <a:spAutoFit/>
          </a:bodyPr>
          <a:lstStyle/>
          <a:p>
            <a:pPr algn="just">
              <a:lnSpc>
                <a:spcPts val="2940"/>
              </a:lnSpc>
            </a:pPr>
            <a:r>
              <a:rPr lang="en-US" sz="2100">
                <a:solidFill>
                  <a:srgbClr val="1C3879"/>
                </a:solidFill>
                <a:latin typeface="Aileron Thin"/>
              </a:rPr>
              <a:t>Shodwe Furniture started as a small furniture workshop in a home garage, in 2001. Our founder, Daniel Gallego, developed this business further into the leading furniture company as it is now, after 15 years of running it. Currently, our company has exported various kinds of furniture.</a:t>
            </a:r>
          </a:p>
        </p:txBody>
      </p:sp>
      <p:graphicFrame>
        <p:nvGraphicFramePr>
          <p:cNvPr id="16" name="Table 16"/>
          <p:cNvGraphicFramePr>
            <a:graphicFrameLocks noGrp="1"/>
          </p:cNvGraphicFramePr>
          <p:nvPr>
            <p:extLst>
              <p:ext uri="{D42A27DB-BD31-4B8C-83A1-F6EECF244321}">
                <p14:modId xmlns:p14="http://schemas.microsoft.com/office/powerpoint/2010/main" val="3994495797"/>
              </p:ext>
            </p:extLst>
          </p:nvPr>
        </p:nvGraphicFramePr>
        <p:xfrm>
          <a:off x="364249" y="385389"/>
          <a:ext cx="17559502" cy="9452156"/>
        </p:xfrm>
        <a:graphic>
          <a:graphicData uri="http://schemas.openxmlformats.org/drawingml/2006/table">
            <a:tbl>
              <a:tblPr/>
              <a:tblGrid>
                <a:gridCol w="1606350">
                  <a:extLst>
                    <a:ext uri="{9D8B030D-6E8A-4147-A177-3AD203B41FA5}">
                      <a16:colId xmlns:a16="http://schemas.microsoft.com/office/drawing/2014/main" val="20000"/>
                    </a:ext>
                  </a:extLst>
                </a:gridCol>
                <a:gridCol w="4136710">
                  <a:extLst>
                    <a:ext uri="{9D8B030D-6E8A-4147-A177-3AD203B41FA5}">
                      <a16:colId xmlns:a16="http://schemas.microsoft.com/office/drawing/2014/main" val="20001"/>
                    </a:ext>
                  </a:extLst>
                </a:gridCol>
                <a:gridCol w="1371270">
                  <a:extLst>
                    <a:ext uri="{9D8B030D-6E8A-4147-A177-3AD203B41FA5}">
                      <a16:colId xmlns:a16="http://schemas.microsoft.com/office/drawing/2014/main" val="20002"/>
                    </a:ext>
                  </a:extLst>
                </a:gridCol>
                <a:gridCol w="6625934">
                  <a:extLst>
                    <a:ext uri="{9D8B030D-6E8A-4147-A177-3AD203B41FA5}">
                      <a16:colId xmlns:a16="http://schemas.microsoft.com/office/drawing/2014/main" val="20003"/>
                    </a:ext>
                  </a:extLst>
                </a:gridCol>
                <a:gridCol w="1255357">
                  <a:extLst>
                    <a:ext uri="{9D8B030D-6E8A-4147-A177-3AD203B41FA5}">
                      <a16:colId xmlns:a16="http://schemas.microsoft.com/office/drawing/2014/main" val="20004"/>
                    </a:ext>
                  </a:extLst>
                </a:gridCol>
                <a:gridCol w="2563881">
                  <a:extLst>
                    <a:ext uri="{9D8B030D-6E8A-4147-A177-3AD203B41FA5}">
                      <a16:colId xmlns:a16="http://schemas.microsoft.com/office/drawing/2014/main" val="20005"/>
                    </a:ext>
                  </a:extLst>
                </a:gridCol>
              </a:tblGrid>
              <a:tr h="1066403">
                <a:tc>
                  <a:txBody>
                    <a:bodyPr/>
                    <a:lstStyle/>
                    <a:p>
                      <a:pPr marL="0" lvl="0" indent="0" algn="ctr">
                        <a:lnSpc>
                          <a:spcPts val="2659"/>
                        </a:lnSpc>
                        <a:spcBef>
                          <a:spcPct val="0"/>
                        </a:spcBef>
                        <a:defRPr/>
                      </a:pPr>
                      <a:r>
                        <a:rPr lang="en-US" sz="1899">
                          <a:solidFill>
                            <a:srgbClr val="FFFFFF"/>
                          </a:solidFill>
                          <a:ea typeface="Canva Sans"/>
                        </a:rPr>
                        <a:t>프로젝트 명</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en-US" altLang="ko-KR" sz="1899" dirty="0" err="1" smtClean="0">
                          <a:solidFill>
                            <a:srgbClr val="000000"/>
                          </a:solidFill>
                          <a:latin typeface="Canva Sans"/>
                          <a:ea typeface="Canva Sans"/>
                        </a:rPr>
                        <a:t>MZ세대</a:t>
                      </a:r>
                      <a:r>
                        <a:rPr lang="en-US" altLang="ko-KR" sz="1899" dirty="0" smtClean="0">
                          <a:solidFill>
                            <a:srgbClr val="000000"/>
                          </a:solidFill>
                          <a:latin typeface="Canva Sans"/>
                          <a:ea typeface="Canva Sans"/>
                        </a:rPr>
                        <a:t> 1</a:t>
                      </a:r>
                      <a:r>
                        <a:rPr lang="ko-KR" altLang="en-US" sz="1899" dirty="0" smtClean="0">
                          <a:solidFill>
                            <a:srgbClr val="000000"/>
                          </a:solidFill>
                          <a:latin typeface="Canva Sans"/>
                          <a:ea typeface="Canva Sans"/>
                        </a:rPr>
                        <a:t>인 가구</a:t>
                      </a:r>
                      <a:r>
                        <a:rPr lang="en-US" altLang="ko-KR" sz="1899" dirty="0" smtClean="0">
                          <a:solidFill>
                            <a:srgbClr val="000000"/>
                          </a:solidFill>
                          <a:latin typeface="Canva Sans"/>
                          <a:ea typeface="Canva Sans"/>
                        </a:rPr>
                        <a:t>를 </a:t>
                      </a:r>
                      <a:r>
                        <a:rPr lang="en-US" altLang="ko-KR" sz="1899" dirty="0" err="1" smtClean="0">
                          <a:solidFill>
                            <a:srgbClr val="000000"/>
                          </a:solidFill>
                          <a:latin typeface="Canva Sans"/>
                          <a:ea typeface="Canva Sans"/>
                        </a:rPr>
                        <a:t>위한</a:t>
                      </a:r>
                      <a:r>
                        <a:rPr lang="en-US" altLang="ko-KR" sz="1899" dirty="0" smtClean="0">
                          <a:solidFill>
                            <a:srgbClr val="000000"/>
                          </a:solidFill>
                          <a:latin typeface="Canva Sans"/>
                          <a:ea typeface="Canva Sans"/>
                        </a:rPr>
                        <a:t> </a:t>
                      </a:r>
                    </a:p>
                    <a:p>
                      <a:pPr marL="0" lvl="0" indent="0" algn="ctr">
                        <a:lnSpc>
                          <a:spcPts val="2659"/>
                        </a:lnSpc>
                        <a:spcBef>
                          <a:spcPct val="0"/>
                        </a:spcBef>
                        <a:defRPr/>
                      </a:pPr>
                      <a:r>
                        <a:rPr lang="ko-KR" altLang="en-US" sz="1899" dirty="0" smtClean="0">
                          <a:solidFill>
                            <a:srgbClr val="000000"/>
                          </a:solidFill>
                          <a:latin typeface="Canva Sans"/>
                          <a:ea typeface="Canva Sans"/>
                        </a:rPr>
                        <a:t>거주</a:t>
                      </a:r>
                      <a:r>
                        <a:rPr lang="en-US" altLang="ko-KR" sz="1899" dirty="0" smtClean="0">
                          <a:solidFill>
                            <a:srgbClr val="000000"/>
                          </a:solidFill>
                          <a:latin typeface="Canva Sans"/>
                          <a:ea typeface="Canva Sans"/>
                        </a:rPr>
                        <a:t>지 </a:t>
                      </a:r>
                      <a:r>
                        <a:rPr lang="en-US" altLang="ko-KR" sz="1899" dirty="0" err="1" smtClean="0">
                          <a:solidFill>
                            <a:srgbClr val="000000"/>
                          </a:solidFill>
                          <a:latin typeface="Canva Sans"/>
                          <a:ea typeface="Canva Sans"/>
                        </a:rPr>
                        <a:t>추천</a:t>
                      </a:r>
                      <a:r>
                        <a:rPr lang="en-US" altLang="ko-KR" sz="1899" dirty="0" smtClean="0">
                          <a:solidFill>
                            <a:srgbClr val="000000"/>
                          </a:solidFill>
                          <a:latin typeface="Canva Sans"/>
                          <a:ea typeface="Canva Sans"/>
                        </a:rPr>
                        <a:t> </a:t>
                      </a:r>
                      <a:r>
                        <a:rPr lang="en-US" altLang="ko-KR" sz="1899" dirty="0" err="1" smtClean="0">
                          <a:solidFill>
                            <a:srgbClr val="000000"/>
                          </a:solidFill>
                          <a:latin typeface="Canva Sans"/>
                          <a:ea typeface="Canva Sans"/>
                        </a:rPr>
                        <a:t>서비스</a:t>
                      </a:r>
                      <a:endParaRPr lang="en-US" altLang="ko-KR"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659"/>
                        </a:lnSpc>
                        <a:spcBef>
                          <a:spcPct val="0"/>
                        </a:spcBef>
                        <a:defRPr/>
                      </a:pPr>
                      <a:r>
                        <a:rPr lang="en-US" sz="1899">
                          <a:solidFill>
                            <a:srgbClr val="FFFFFF"/>
                          </a:solidFill>
                          <a:ea typeface="Canva Sans"/>
                        </a:rPr>
                        <a:t>설명</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en-US" altLang="ko-KR" sz="1899" dirty="0" smtClean="0">
                          <a:solidFill>
                            <a:srgbClr val="000000"/>
                          </a:solidFill>
                          <a:latin typeface="Canva Sans"/>
                          <a:ea typeface="Canva Sans"/>
                        </a:rPr>
                        <a:t>상세 보기 페이지 </a:t>
                      </a:r>
                      <a:br>
                        <a:rPr lang="en-US" altLang="ko-KR" sz="1899" dirty="0" smtClean="0">
                          <a:solidFill>
                            <a:srgbClr val="000000"/>
                          </a:solidFill>
                          <a:latin typeface="Canva Sans"/>
                          <a:ea typeface="Canva Sans"/>
                        </a:rPr>
                      </a:br>
                      <a:r>
                        <a:rPr lang="en-US" altLang="ko-KR" sz="1899" dirty="0" smtClean="0">
                          <a:solidFill>
                            <a:srgbClr val="000000"/>
                          </a:solidFill>
                          <a:latin typeface="Canva Sans"/>
                          <a:ea typeface="Canva Sans"/>
                        </a:rPr>
                        <a:t>(지역구 vs 서울 평균 or 지역구 vs 행정동)</a:t>
                      </a:r>
                      <a:endParaRPr lang="en-US" altLang="ko-KR"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659"/>
                        </a:lnSpc>
                        <a:spcBef>
                          <a:spcPct val="0"/>
                        </a:spcBef>
                        <a:defRPr/>
                      </a:pPr>
                      <a:r>
                        <a:rPr lang="en-US" sz="1899">
                          <a:solidFill>
                            <a:srgbClr val="FFFFFF"/>
                          </a:solidFill>
                          <a:ea typeface="Canva Sans"/>
                        </a:rPr>
                        <a:t>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en-US" sz="1899" dirty="0" smtClean="0">
                          <a:solidFill>
                            <a:srgbClr val="000000"/>
                          </a:solidFill>
                          <a:latin typeface="Canva Sans"/>
                        </a:rPr>
                        <a:t>4</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23630">
                <a:tc>
                  <a:txBody>
                    <a:bodyPr/>
                    <a:lstStyle/>
                    <a:p>
                      <a:pPr marL="0" lvl="0" indent="0" algn="ctr">
                        <a:lnSpc>
                          <a:spcPts val="2659"/>
                        </a:lnSpc>
                        <a:spcBef>
                          <a:spcPct val="0"/>
                        </a:spcBef>
                        <a:defRPr/>
                      </a:pPr>
                      <a:r>
                        <a:rPr lang="en-US" sz="1899">
                          <a:solidFill>
                            <a:srgbClr val="FFFFFF"/>
                          </a:solidFill>
                          <a:ea typeface="Canva Sans"/>
                        </a:rPr>
                        <a:t>화면 경로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gridSpan="5">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3630">
                <a:tc rowSpan="4" gridSpan="4">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4"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4"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4"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gridSpan="2">
                  <a:txBody>
                    <a:bodyPr/>
                    <a:lstStyle/>
                    <a:p>
                      <a:pPr marL="0" lvl="0" indent="0" algn="ctr">
                        <a:lnSpc>
                          <a:spcPts val="2659"/>
                        </a:lnSpc>
                        <a:spcBef>
                          <a:spcPct val="0"/>
                        </a:spcBef>
                        <a:defRPr/>
                      </a:pPr>
                      <a:r>
                        <a:rPr lang="en-US" sz="1899">
                          <a:solidFill>
                            <a:srgbClr val="FFFFFF"/>
                          </a:solidFill>
                          <a:latin typeface="Canva Sans"/>
                        </a:rPr>
                        <a:t>Description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hMerge="1">
                  <a:txBody>
                    <a:bodyPr/>
                    <a:lstStyle/>
                    <a:p>
                      <a:pPr marL="0" lvl="0" indent="0" algn="ctr">
                        <a:lnSpc>
                          <a:spcPts val="2659"/>
                        </a:lnSpc>
                        <a:spcBef>
                          <a:spcPct val="0"/>
                        </a:spcBef>
                        <a:defRPr/>
                      </a:pPr>
                      <a:r>
                        <a:rPr lang="en-US" sz="1899">
                          <a:solidFill>
                            <a:srgbClr val="FFFFFF"/>
                          </a:solidFill>
                          <a:latin typeface="Canva Sans"/>
                        </a:rPr>
                        <a:t>Description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extLst>
                  <a:ext uri="{0D108BD9-81ED-4DB2-BD59-A6C34878D82A}">
                    <a16:rowId xmlns:a16="http://schemas.microsoft.com/office/drawing/2014/main" val="10002"/>
                  </a:ext>
                </a:extLst>
              </a:tr>
              <a:tr h="1180660">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dirty="0">
                          <a:solidFill>
                            <a:srgbClr val="000000"/>
                          </a:solidFill>
                          <a:latin typeface="Canva Sans"/>
                        </a:rPr>
                        <a:t>1</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altLang="ko-KR" sz="1500" dirty="0" smtClean="0">
                          <a:solidFill>
                            <a:srgbClr val="000000"/>
                          </a:solidFill>
                          <a:ea typeface="Canva Sans"/>
                        </a:rPr>
                        <a:t>서울 평균과 지역구의</a:t>
                      </a:r>
                      <a:endParaRPr lang="en-US" altLang="ko-KR" sz="1100" dirty="0" smtClean="0"/>
                    </a:p>
                    <a:p>
                      <a:pPr algn="ctr">
                        <a:lnSpc>
                          <a:spcPts val="2100"/>
                        </a:lnSpc>
                      </a:pPr>
                      <a:r>
                        <a:rPr lang="en-US" altLang="ko-KR" sz="1500" dirty="0" smtClean="0">
                          <a:solidFill>
                            <a:srgbClr val="000000"/>
                          </a:solidFill>
                          <a:latin typeface="Canva Sans"/>
                          <a:ea typeface="Canva Sans"/>
                        </a:rPr>
                        <a:t>치안, 편의, 전세, 월세를</a:t>
                      </a:r>
                    </a:p>
                    <a:p>
                      <a:pPr marL="0" lvl="0" indent="0" algn="ctr">
                        <a:lnSpc>
                          <a:spcPts val="2100"/>
                        </a:lnSpc>
                        <a:spcBef>
                          <a:spcPct val="0"/>
                        </a:spcBef>
                      </a:pPr>
                      <a:r>
                        <a:rPr lang="en-US" altLang="ko-KR" sz="1500" dirty="0" smtClean="0">
                          <a:solidFill>
                            <a:srgbClr val="000000"/>
                          </a:solidFill>
                          <a:ea typeface="Canva Sans"/>
                        </a:rPr>
                        <a:t>비교하여 그래프로 제공</a:t>
                      </a: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285460">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a:solidFill>
                            <a:srgbClr val="000000"/>
                          </a:solidFill>
                          <a:latin typeface="Canva Sans"/>
                        </a:rPr>
                        <a:t>2</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altLang="ko-KR" sz="1500" dirty="0" smtClean="0">
                          <a:solidFill>
                            <a:srgbClr val="000000"/>
                          </a:solidFill>
                          <a:ea typeface="Canva Sans"/>
                        </a:rPr>
                        <a:t>지역구와 선택한 행정동의</a:t>
                      </a:r>
                      <a:endParaRPr lang="en-US" altLang="ko-KR" sz="1100" dirty="0" smtClean="0"/>
                    </a:p>
                    <a:p>
                      <a:pPr algn="ctr">
                        <a:lnSpc>
                          <a:spcPts val="2100"/>
                        </a:lnSpc>
                      </a:pPr>
                      <a:r>
                        <a:rPr lang="en-US" altLang="ko-KR" sz="1500" dirty="0" smtClean="0">
                          <a:solidFill>
                            <a:srgbClr val="000000"/>
                          </a:solidFill>
                          <a:latin typeface="Canva Sans"/>
                          <a:ea typeface="Canva Sans"/>
                        </a:rPr>
                        <a:t>치안, 편의, 전세, 월세를</a:t>
                      </a:r>
                    </a:p>
                    <a:p>
                      <a:pPr marL="0" lvl="0" indent="0" algn="ctr">
                        <a:lnSpc>
                          <a:spcPts val="2100"/>
                        </a:lnSpc>
                        <a:spcBef>
                          <a:spcPct val="0"/>
                        </a:spcBef>
                      </a:pPr>
                      <a:r>
                        <a:rPr lang="en-US" altLang="ko-KR" sz="1500" dirty="0" smtClean="0">
                          <a:solidFill>
                            <a:srgbClr val="000000"/>
                          </a:solidFill>
                          <a:ea typeface="Canva Sans"/>
                        </a:rPr>
                        <a:t>비교하여 그래프로 제공</a:t>
                      </a: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470996">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gridSpan="2">
                  <a:txBody>
                    <a:bodyPr/>
                    <a:lstStyle/>
                    <a:p>
                      <a:pPr marL="0" lvl="0" indent="0" algn="ctr">
                        <a:lnSpc>
                          <a:spcPts val="2100"/>
                        </a:lnSpc>
                        <a:spcBef>
                          <a:spcPct val="0"/>
                        </a:spcBef>
                        <a:defRPr/>
                      </a:pP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algn="ctr">
                        <a:lnSpc>
                          <a:spcPts val="2100"/>
                        </a:lnSpc>
                        <a:defRPr/>
                      </a:pP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18" name="Freeform 17"/>
          <p:cNvSpPr/>
          <p:nvPr/>
        </p:nvSpPr>
        <p:spPr>
          <a:xfrm>
            <a:off x="363358" y="2209145"/>
            <a:ext cx="13726800" cy="7628400"/>
          </a:xfrm>
          <a:custGeom>
            <a:avLst/>
            <a:gdLst/>
            <a:ahLst/>
            <a:cxnLst/>
            <a:rect l="l" t="t" r="r" b="b"/>
            <a:pathLst>
              <a:path w="10627956" h="6737985">
                <a:moveTo>
                  <a:pt x="0" y="0"/>
                </a:moveTo>
                <a:lnTo>
                  <a:pt x="10627956" y="0"/>
                </a:lnTo>
                <a:lnTo>
                  <a:pt x="10627956" y="6737985"/>
                </a:lnTo>
                <a:lnTo>
                  <a:pt x="0" y="6737985"/>
                </a:lnTo>
                <a:lnTo>
                  <a:pt x="0" y="0"/>
                </a:lnTo>
                <a:close/>
              </a:path>
            </a:pathLst>
          </a:custGeom>
          <a:blipFill>
            <a:blip r:embed="rId7"/>
            <a:stretch>
              <a:fillRect/>
            </a:stretch>
          </a:blipFill>
        </p:spPr>
      </p:sp>
      <p:sp>
        <p:nvSpPr>
          <p:cNvPr id="19" name="타원 18"/>
          <p:cNvSpPr/>
          <p:nvPr/>
        </p:nvSpPr>
        <p:spPr>
          <a:xfrm>
            <a:off x="6693358" y="9077349"/>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2</a:t>
            </a:r>
            <a:endParaRPr lang="ko-KR" altLang="en-US" dirty="0"/>
          </a:p>
        </p:txBody>
      </p:sp>
      <p:sp>
        <p:nvSpPr>
          <p:cNvPr id="20" name="타원 19"/>
          <p:cNvSpPr/>
          <p:nvPr/>
        </p:nvSpPr>
        <p:spPr>
          <a:xfrm>
            <a:off x="2259560" y="4578067"/>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a:t>
            </a:r>
            <a:endParaRPr lang="ko-KR" altLang="en-US" dirty="0"/>
          </a:p>
        </p:txBody>
      </p:sp>
    </p:spTree>
    <p:extLst>
      <p:ext uri="{BB962C8B-B14F-4D97-AF65-F5344CB8AC3E}">
        <p14:creationId xmlns:p14="http://schemas.microsoft.com/office/powerpoint/2010/main" val="3053113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53" t="-3076" r="-3076" b="-3053"/>
            </a:stretch>
          </a:blipFill>
        </p:spPr>
      </p:sp>
      <p:grpSp>
        <p:nvGrpSpPr>
          <p:cNvPr id="3" name="Group 3"/>
          <p:cNvGrpSpPr/>
          <p:nvPr/>
        </p:nvGrpSpPr>
        <p:grpSpPr>
          <a:xfrm>
            <a:off x="-5825397" y="-1266808"/>
            <a:ext cx="12820615" cy="128206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7137590" y="6469995"/>
            <a:ext cx="13230748" cy="4432300"/>
          </a:xfrm>
          <a:custGeom>
            <a:avLst/>
            <a:gdLst/>
            <a:ahLst/>
            <a:cxnLst/>
            <a:rect l="l" t="t" r="r" b="b"/>
            <a:pathLst>
              <a:path w="13230748" h="4432300">
                <a:moveTo>
                  <a:pt x="0" y="0"/>
                </a:moveTo>
                <a:lnTo>
                  <a:pt x="13230748" y="0"/>
                </a:lnTo>
                <a:lnTo>
                  <a:pt x="13230748" y="4432301"/>
                </a:lnTo>
                <a:lnTo>
                  <a:pt x="0" y="443230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7" name="Group 7"/>
          <p:cNvGrpSpPr/>
          <p:nvPr/>
        </p:nvGrpSpPr>
        <p:grpSpPr>
          <a:xfrm>
            <a:off x="3158992" y="2218216"/>
            <a:ext cx="5850568" cy="585056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7EAA"/>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808770" y="977265"/>
            <a:ext cx="3504683" cy="1543050"/>
            <a:chOff x="0" y="0"/>
            <a:chExt cx="923044" cy="406400"/>
          </a:xfrm>
        </p:grpSpPr>
        <p:sp>
          <p:nvSpPr>
            <p:cNvPr id="11" name="Freeform 11"/>
            <p:cNvSpPr/>
            <p:nvPr/>
          </p:nvSpPr>
          <p:spPr>
            <a:xfrm>
              <a:off x="0" y="0"/>
              <a:ext cx="923044" cy="406400"/>
            </a:xfrm>
            <a:custGeom>
              <a:avLst/>
              <a:gdLst/>
              <a:ahLst/>
              <a:cxnLst/>
              <a:rect l="l" t="t" r="r" b="b"/>
              <a:pathLst>
                <a:path w="923044" h="406400">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2" name="TextBox 12"/>
            <p:cNvSpPr txBox="1"/>
            <p:nvPr/>
          </p:nvSpPr>
          <p:spPr>
            <a:xfrm>
              <a:off x="0" y="-38100"/>
              <a:ext cx="923044" cy="444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295071" y="1273762"/>
            <a:ext cx="950056" cy="950056"/>
          </a:xfrm>
          <a:custGeom>
            <a:avLst/>
            <a:gdLst/>
            <a:ahLst/>
            <a:cxnLst/>
            <a:rect l="l" t="t" r="r" b="b"/>
            <a:pathLst>
              <a:path w="950056" h="950056">
                <a:moveTo>
                  <a:pt x="0" y="0"/>
                </a:moveTo>
                <a:lnTo>
                  <a:pt x="950056" y="0"/>
                </a:lnTo>
                <a:lnTo>
                  <a:pt x="950056" y="950056"/>
                </a:lnTo>
                <a:lnTo>
                  <a:pt x="0" y="95005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4" name="TextBox 14"/>
          <p:cNvSpPr txBox="1"/>
          <p:nvPr/>
        </p:nvSpPr>
        <p:spPr>
          <a:xfrm>
            <a:off x="10051656" y="2615137"/>
            <a:ext cx="5329863" cy="1057613"/>
          </a:xfrm>
          <a:prstGeom prst="rect">
            <a:avLst/>
          </a:prstGeom>
        </p:spPr>
        <p:txBody>
          <a:bodyPr lIns="0" tIns="0" rIns="0" bIns="0" rtlCol="0" anchor="t">
            <a:spAutoFit/>
          </a:bodyPr>
          <a:lstStyle/>
          <a:p>
            <a:pPr>
              <a:lnSpc>
                <a:spcPts val="8682"/>
              </a:lnSpc>
            </a:pPr>
            <a:r>
              <a:rPr lang="en-US" sz="6202">
                <a:solidFill>
                  <a:srgbClr val="8AB7E2"/>
                </a:solidFill>
                <a:latin typeface="Alata"/>
              </a:rPr>
              <a:t>Who are we?</a:t>
            </a:r>
          </a:p>
        </p:txBody>
      </p:sp>
      <p:sp>
        <p:nvSpPr>
          <p:cNvPr id="15" name="TextBox 15"/>
          <p:cNvSpPr txBox="1"/>
          <p:nvPr/>
        </p:nvSpPr>
        <p:spPr>
          <a:xfrm>
            <a:off x="10051656" y="3876427"/>
            <a:ext cx="5329863" cy="2593568"/>
          </a:xfrm>
          <a:prstGeom prst="rect">
            <a:avLst/>
          </a:prstGeom>
        </p:spPr>
        <p:txBody>
          <a:bodyPr lIns="0" tIns="0" rIns="0" bIns="0" rtlCol="0" anchor="t">
            <a:spAutoFit/>
          </a:bodyPr>
          <a:lstStyle/>
          <a:p>
            <a:pPr algn="just">
              <a:lnSpc>
                <a:spcPts val="2940"/>
              </a:lnSpc>
            </a:pPr>
            <a:r>
              <a:rPr lang="en-US" sz="2100">
                <a:solidFill>
                  <a:srgbClr val="1C3879"/>
                </a:solidFill>
                <a:latin typeface="Aileron Thin"/>
              </a:rPr>
              <a:t>Shodwe Furniture started as a small furniture workshop in a home garage, in 2001. Our founder, Daniel Gallego, developed this business further into the leading furniture company as it is now, after 15 years of running it. Currently, our company has exported various kinds of furniture.</a:t>
            </a:r>
          </a:p>
        </p:txBody>
      </p:sp>
      <p:graphicFrame>
        <p:nvGraphicFramePr>
          <p:cNvPr id="16" name="Table 16"/>
          <p:cNvGraphicFramePr>
            <a:graphicFrameLocks noGrp="1"/>
          </p:cNvGraphicFramePr>
          <p:nvPr>
            <p:extLst>
              <p:ext uri="{D42A27DB-BD31-4B8C-83A1-F6EECF244321}">
                <p14:modId xmlns:p14="http://schemas.microsoft.com/office/powerpoint/2010/main" val="1512137829"/>
              </p:ext>
            </p:extLst>
          </p:nvPr>
        </p:nvGraphicFramePr>
        <p:xfrm>
          <a:off x="364249" y="450235"/>
          <a:ext cx="17559502" cy="9445952"/>
        </p:xfrm>
        <a:graphic>
          <a:graphicData uri="http://schemas.openxmlformats.org/drawingml/2006/table">
            <a:tbl>
              <a:tblPr/>
              <a:tblGrid>
                <a:gridCol w="1606350">
                  <a:extLst>
                    <a:ext uri="{9D8B030D-6E8A-4147-A177-3AD203B41FA5}">
                      <a16:colId xmlns:a16="http://schemas.microsoft.com/office/drawing/2014/main" val="20000"/>
                    </a:ext>
                  </a:extLst>
                </a:gridCol>
                <a:gridCol w="4136710">
                  <a:extLst>
                    <a:ext uri="{9D8B030D-6E8A-4147-A177-3AD203B41FA5}">
                      <a16:colId xmlns:a16="http://schemas.microsoft.com/office/drawing/2014/main" val="20001"/>
                    </a:ext>
                  </a:extLst>
                </a:gridCol>
                <a:gridCol w="1371270">
                  <a:extLst>
                    <a:ext uri="{9D8B030D-6E8A-4147-A177-3AD203B41FA5}">
                      <a16:colId xmlns:a16="http://schemas.microsoft.com/office/drawing/2014/main" val="20002"/>
                    </a:ext>
                  </a:extLst>
                </a:gridCol>
                <a:gridCol w="6625934">
                  <a:extLst>
                    <a:ext uri="{9D8B030D-6E8A-4147-A177-3AD203B41FA5}">
                      <a16:colId xmlns:a16="http://schemas.microsoft.com/office/drawing/2014/main" val="20003"/>
                    </a:ext>
                  </a:extLst>
                </a:gridCol>
                <a:gridCol w="1255357">
                  <a:extLst>
                    <a:ext uri="{9D8B030D-6E8A-4147-A177-3AD203B41FA5}">
                      <a16:colId xmlns:a16="http://schemas.microsoft.com/office/drawing/2014/main" val="20004"/>
                    </a:ext>
                  </a:extLst>
                </a:gridCol>
                <a:gridCol w="2563881">
                  <a:extLst>
                    <a:ext uri="{9D8B030D-6E8A-4147-A177-3AD203B41FA5}">
                      <a16:colId xmlns:a16="http://schemas.microsoft.com/office/drawing/2014/main" val="20005"/>
                    </a:ext>
                  </a:extLst>
                </a:gridCol>
              </a:tblGrid>
              <a:tr h="1059257">
                <a:tc>
                  <a:txBody>
                    <a:bodyPr/>
                    <a:lstStyle/>
                    <a:p>
                      <a:pPr marL="0" lvl="0" indent="0" algn="ctr">
                        <a:lnSpc>
                          <a:spcPts val="2659"/>
                        </a:lnSpc>
                        <a:spcBef>
                          <a:spcPct val="0"/>
                        </a:spcBef>
                        <a:defRPr/>
                      </a:pPr>
                      <a:r>
                        <a:rPr lang="en-US" sz="1899">
                          <a:solidFill>
                            <a:srgbClr val="FFFFFF"/>
                          </a:solidFill>
                          <a:ea typeface="Canva Sans"/>
                        </a:rPr>
                        <a:t>프로젝트 명</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en-US" altLang="ko-KR" sz="1899" dirty="0" err="1" smtClean="0">
                          <a:solidFill>
                            <a:srgbClr val="000000"/>
                          </a:solidFill>
                          <a:latin typeface="Canva Sans"/>
                          <a:ea typeface="Canva Sans"/>
                        </a:rPr>
                        <a:t>MZ세대</a:t>
                      </a:r>
                      <a:r>
                        <a:rPr lang="en-US" altLang="ko-KR" sz="1899" dirty="0" smtClean="0">
                          <a:solidFill>
                            <a:srgbClr val="000000"/>
                          </a:solidFill>
                          <a:latin typeface="Canva Sans"/>
                          <a:ea typeface="Canva Sans"/>
                        </a:rPr>
                        <a:t> 1</a:t>
                      </a:r>
                      <a:r>
                        <a:rPr lang="ko-KR" altLang="en-US" sz="1899" dirty="0" smtClean="0">
                          <a:solidFill>
                            <a:srgbClr val="000000"/>
                          </a:solidFill>
                          <a:latin typeface="Canva Sans"/>
                          <a:ea typeface="Canva Sans"/>
                        </a:rPr>
                        <a:t>인 가구</a:t>
                      </a:r>
                      <a:r>
                        <a:rPr lang="en-US" altLang="ko-KR" sz="1899" dirty="0" smtClean="0">
                          <a:solidFill>
                            <a:srgbClr val="000000"/>
                          </a:solidFill>
                          <a:latin typeface="Canva Sans"/>
                          <a:ea typeface="Canva Sans"/>
                        </a:rPr>
                        <a:t>를 </a:t>
                      </a:r>
                      <a:r>
                        <a:rPr lang="en-US" altLang="ko-KR" sz="1899" dirty="0" err="1" smtClean="0">
                          <a:solidFill>
                            <a:srgbClr val="000000"/>
                          </a:solidFill>
                          <a:latin typeface="Canva Sans"/>
                          <a:ea typeface="Canva Sans"/>
                        </a:rPr>
                        <a:t>위한</a:t>
                      </a:r>
                      <a:r>
                        <a:rPr lang="en-US" altLang="ko-KR" sz="1899" dirty="0" smtClean="0">
                          <a:solidFill>
                            <a:srgbClr val="000000"/>
                          </a:solidFill>
                          <a:latin typeface="Canva Sans"/>
                          <a:ea typeface="Canva Sans"/>
                        </a:rPr>
                        <a:t> </a:t>
                      </a:r>
                    </a:p>
                    <a:p>
                      <a:pPr marL="0" lvl="0" indent="0" algn="ctr">
                        <a:lnSpc>
                          <a:spcPts val="2659"/>
                        </a:lnSpc>
                        <a:spcBef>
                          <a:spcPct val="0"/>
                        </a:spcBef>
                        <a:defRPr/>
                      </a:pPr>
                      <a:r>
                        <a:rPr lang="ko-KR" altLang="en-US" sz="1899" dirty="0" smtClean="0">
                          <a:solidFill>
                            <a:srgbClr val="000000"/>
                          </a:solidFill>
                          <a:latin typeface="Canva Sans"/>
                          <a:ea typeface="Canva Sans"/>
                        </a:rPr>
                        <a:t>거주</a:t>
                      </a:r>
                      <a:r>
                        <a:rPr lang="en-US" altLang="ko-KR" sz="1899" dirty="0" smtClean="0">
                          <a:solidFill>
                            <a:srgbClr val="000000"/>
                          </a:solidFill>
                          <a:latin typeface="Canva Sans"/>
                          <a:ea typeface="Canva Sans"/>
                        </a:rPr>
                        <a:t>지 </a:t>
                      </a:r>
                      <a:r>
                        <a:rPr lang="en-US" altLang="ko-KR" sz="1899" dirty="0" err="1" smtClean="0">
                          <a:solidFill>
                            <a:srgbClr val="000000"/>
                          </a:solidFill>
                          <a:latin typeface="Canva Sans"/>
                          <a:ea typeface="Canva Sans"/>
                        </a:rPr>
                        <a:t>추천</a:t>
                      </a:r>
                      <a:r>
                        <a:rPr lang="en-US" altLang="ko-KR" sz="1899" dirty="0" smtClean="0">
                          <a:solidFill>
                            <a:srgbClr val="000000"/>
                          </a:solidFill>
                          <a:latin typeface="Canva Sans"/>
                          <a:ea typeface="Canva Sans"/>
                        </a:rPr>
                        <a:t> </a:t>
                      </a:r>
                      <a:r>
                        <a:rPr lang="en-US" altLang="ko-KR" sz="1899" dirty="0" err="1" smtClean="0">
                          <a:solidFill>
                            <a:srgbClr val="000000"/>
                          </a:solidFill>
                          <a:latin typeface="Canva Sans"/>
                          <a:ea typeface="Canva Sans"/>
                        </a:rPr>
                        <a:t>서비스</a:t>
                      </a:r>
                      <a:endParaRPr lang="en-US" altLang="ko-KR"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659"/>
                        </a:lnSpc>
                        <a:spcBef>
                          <a:spcPct val="0"/>
                        </a:spcBef>
                        <a:defRPr/>
                      </a:pPr>
                      <a:r>
                        <a:rPr lang="en-US" sz="1899">
                          <a:solidFill>
                            <a:srgbClr val="FFFFFF"/>
                          </a:solidFill>
                          <a:ea typeface="Canva Sans"/>
                        </a:rPr>
                        <a:t>설명</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ko-KR" altLang="en-US" sz="1899" dirty="0" smtClean="0">
                          <a:solidFill>
                            <a:srgbClr val="000000"/>
                          </a:solidFill>
                          <a:latin typeface="Canva Sans"/>
                          <a:ea typeface="Canva Sans"/>
                        </a:rPr>
                        <a:t>거주</a:t>
                      </a:r>
                      <a:r>
                        <a:rPr lang="en-US" altLang="ko-KR" sz="1899" dirty="0" smtClean="0">
                          <a:solidFill>
                            <a:srgbClr val="000000"/>
                          </a:solidFill>
                          <a:latin typeface="Canva Sans"/>
                          <a:ea typeface="Canva Sans"/>
                        </a:rPr>
                        <a:t>지 </a:t>
                      </a:r>
                      <a:r>
                        <a:rPr lang="en-US" altLang="ko-KR" sz="1899" dirty="0" smtClean="0">
                          <a:solidFill>
                            <a:srgbClr val="000000"/>
                          </a:solidFill>
                          <a:latin typeface="Canva Sans"/>
                          <a:ea typeface="Canva Sans"/>
                        </a:rPr>
                        <a:t>추천 화면</a:t>
                      </a:r>
                      <a:endParaRPr lang="en-US" altLang="ko-KR"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659"/>
                        </a:lnSpc>
                        <a:spcBef>
                          <a:spcPct val="0"/>
                        </a:spcBef>
                        <a:defRPr/>
                      </a:pPr>
                      <a:r>
                        <a:rPr lang="en-US" sz="1899">
                          <a:solidFill>
                            <a:srgbClr val="FFFFFF"/>
                          </a:solidFill>
                          <a:ea typeface="Canva Sans"/>
                        </a:rPr>
                        <a:t>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a:txBody>
                    <a:bodyPr/>
                    <a:lstStyle/>
                    <a:p>
                      <a:pPr marL="0" lvl="0" indent="0" algn="ctr">
                        <a:lnSpc>
                          <a:spcPts val="2659"/>
                        </a:lnSpc>
                        <a:spcBef>
                          <a:spcPct val="0"/>
                        </a:spcBef>
                        <a:defRPr/>
                      </a:pPr>
                      <a:r>
                        <a:rPr lang="en-US" sz="1899" dirty="0" smtClean="0">
                          <a:solidFill>
                            <a:srgbClr val="000000"/>
                          </a:solidFill>
                          <a:latin typeface="Canva Sans"/>
                        </a:rPr>
                        <a:t>5</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18781">
                <a:tc>
                  <a:txBody>
                    <a:bodyPr/>
                    <a:lstStyle/>
                    <a:p>
                      <a:pPr marL="0" lvl="0" indent="0" algn="ctr">
                        <a:lnSpc>
                          <a:spcPts val="2659"/>
                        </a:lnSpc>
                        <a:spcBef>
                          <a:spcPct val="0"/>
                        </a:spcBef>
                        <a:defRPr/>
                      </a:pPr>
                      <a:r>
                        <a:rPr lang="en-US" sz="1899">
                          <a:solidFill>
                            <a:srgbClr val="FFFFFF"/>
                          </a:solidFill>
                          <a:ea typeface="Canva Sans"/>
                        </a:rPr>
                        <a:t>화면 경로</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gridSpan="5">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marL="0" lvl="0" indent="0" algn="ctr">
                        <a:lnSpc>
                          <a:spcPts val="2659"/>
                        </a:lnSpc>
                        <a:spcBef>
                          <a:spcPct val="0"/>
                        </a:spcBef>
                        <a:defRPr/>
                      </a:pPr>
                      <a:r>
                        <a:rPr lang="en-US" sz="1899">
                          <a:solidFill>
                            <a:srgbClr val="000000"/>
                          </a:solidFill>
                          <a:ea typeface="Canva Sans"/>
                        </a:rPr>
                        <a:t>메인 페이지</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18781">
                <a:tc rowSpan="3" gridSpan="4">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3"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3"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rowSpan="3" h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gridSpan="2">
                  <a:txBody>
                    <a:bodyPr/>
                    <a:lstStyle/>
                    <a:p>
                      <a:pPr marL="0" lvl="0" indent="0" algn="ctr">
                        <a:lnSpc>
                          <a:spcPts val="2659"/>
                        </a:lnSpc>
                        <a:spcBef>
                          <a:spcPct val="0"/>
                        </a:spcBef>
                        <a:defRPr/>
                      </a:pPr>
                      <a:r>
                        <a:rPr lang="en-US" sz="1899">
                          <a:solidFill>
                            <a:srgbClr val="FFFFFF"/>
                          </a:solidFill>
                          <a:latin typeface="Canva Sans"/>
                        </a:rPr>
                        <a:t>Description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tc hMerge="1">
                  <a:txBody>
                    <a:bodyPr/>
                    <a:lstStyle/>
                    <a:p>
                      <a:pPr marL="0" lvl="0" indent="0" algn="ctr">
                        <a:lnSpc>
                          <a:spcPts val="2659"/>
                        </a:lnSpc>
                        <a:spcBef>
                          <a:spcPct val="0"/>
                        </a:spcBef>
                        <a:defRPr/>
                      </a:pPr>
                      <a:r>
                        <a:rPr lang="en-US" sz="1899">
                          <a:solidFill>
                            <a:srgbClr val="FFFFFF"/>
                          </a:solidFill>
                          <a:latin typeface="Canva Sans"/>
                        </a:rPr>
                        <a:t>Description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7538C"/>
                    </a:solidFill>
                  </a:tcPr>
                </a:tc>
                <a:extLst>
                  <a:ext uri="{0D108BD9-81ED-4DB2-BD59-A6C34878D82A}">
                    <a16:rowId xmlns:a16="http://schemas.microsoft.com/office/drawing/2014/main" val="10002"/>
                  </a:ext>
                </a:extLst>
              </a:tr>
              <a:tr h="1172748">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marL="0" lvl="0" indent="0" algn="ctr">
                        <a:lnSpc>
                          <a:spcPts val="2100"/>
                        </a:lnSpc>
                        <a:spcBef>
                          <a:spcPct val="0"/>
                        </a:spcBef>
                        <a:defRPr/>
                      </a:pPr>
                      <a:r>
                        <a:rPr lang="en-US" sz="1500" dirty="0">
                          <a:solidFill>
                            <a:srgbClr val="000000"/>
                          </a:solidFill>
                          <a:latin typeface="Canva Sans"/>
                        </a:rPr>
                        <a:t>1</a:t>
                      </a:r>
                      <a:endParaRPr lang="en-US" sz="1100" dirty="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100"/>
                        </a:lnSpc>
                        <a:defRPr/>
                      </a:pPr>
                      <a:r>
                        <a:rPr lang="en-US" altLang="ko-KR" sz="1500" dirty="0" smtClean="0">
                          <a:solidFill>
                            <a:srgbClr val="000000"/>
                          </a:solidFill>
                          <a:latin typeface="Canva Sans"/>
                          <a:ea typeface="Canva Sans"/>
                        </a:rPr>
                        <a:t>전세/월세 선택을 통해</a:t>
                      </a:r>
                      <a:endParaRPr lang="en-US" altLang="ko-KR" sz="1100" dirty="0" smtClean="0"/>
                    </a:p>
                    <a:p>
                      <a:pPr algn="ctr">
                        <a:lnSpc>
                          <a:spcPts val="2100"/>
                        </a:lnSpc>
                      </a:pPr>
                      <a:r>
                        <a:rPr lang="en-US" altLang="ko-KR" sz="1500" dirty="0" smtClean="0">
                          <a:solidFill>
                            <a:srgbClr val="000000"/>
                          </a:solidFill>
                          <a:ea typeface="Canva Sans"/>
                        </a:rPr>
                        <a:t>원하는 옵션 선택</a:t>
                      </a: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758604">
                <a:tc gridSpan="4"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vMerge="1">
                  <a:txBody>
                    <a:bodyPr/>
                    <a:lstStyle/>
                    <a:p>
                      <a:pPr marL="0" lvl="0" indent="0" algn="ctr">
                        <a:lnSpc>
                          <a:spcPts val="2659"/>
                        </a:lnSpc>
                        <a:spcBef>
                          <a:spcPct val="0"/>
                        </a:spcBef>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gridSpan="2">
                  <a:txBody>
                    <a:bodyPr/>
                    <a:lstStyle/>
                    <a:p>
                      <a:pPr marL="0" lvl="0" indent="0" algn="ctr">
                        <a:lnSpc>
                          <a:spcPts val="2100"/>
                        </a:lnSpc>
                        <a:spcBef>
                          <a:spcPct val="0"/>
                        </a:spcBef>
                        <a:defRPr/>
                      </a:pP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hMerge="1">
                  <a:txBody>
                    <a:bodyPr/>
                    <a:lstStyle/>
                    <a:p>
                      <a:pPr algn="ctr">
                        <a:lnSpc>
                          <a:spcPts val="2100"/>
                        </a:lnSpc>
                        <a:defRPr/>
                      </a:pPr>
                      <a:endParaRPr lang="en-US" altLang="ko-KR" sz="1500" dirty="0">
                        <a:solidFill>
                          <a:srgbClr val="000000"/>
                        </a:solidFill>
                        <a:ea typeface="Canva Sans"/>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18" name="Freeform 17"/>
          <p:cNvSpPr/>
          <p:nvPr/>
        </p:nvSpPr>
        <p:spPr>
          <a:xfrm>
            <a:off x="363358" y="2267787"/>
            <a:ext cx="13726800" cy="7628400"/>
          </a:xfrm>
          <a:custGeom>
            <a:avLst/>
            <a:gdLst/>
            <a:ahLst/>
            <a:cxnLst/>
            <a:rect l="l" t="t" r="r" b="b"/>
            <a:pathLst>
              <a:path w="12457893" h="7009256">
                <a:moveTo>
                  <a:pt x="0" y="0"/>
                </a:moveTo>
                <a:lnTo>
                  <a:pt x="12457893" y="0"/>
                </a:lnTo>
                <a:lnTo>
                  <a:pt x="12457893" y="7009256"/>
                </a:lnTo>
                <a:lnTo>
                  <a:pt x="0" y="7009256"/>
                </a:lnTo>
                <a:lnTo>
                  <a:pt x="0" y="0"/>
                </a:lnTo>
                <a:close/>
              </a:path>
            </a:pathLst>
          </a:custGeom>
          <a:blipFill>
            <a:blip r:embed="rId7"/>
            <a:stretch>
              <a:fillRect/>
            </a:stretch>
          </a:blipFill>
        </p:spPr>
      </p:sp>
      <p:sp>
        <p:nvSpPr>
          <p:cNvPr id="19" name="타원 18"/>
          <p:cNvSpPr/>
          <p:nvPr/>
        </p:nvSpPr>
        <p:spPr>
          <a:xfrm>
            <a:off x="3338752" y="367275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1</a:t>
            </a:r>
            <a:endParaRPr lang="ko-KR" altLang="en-US" dirty="0"/>
          </a:p>
        </p:txBody>
      </p:sp>
    </p:spTree>
    <p:extLst>
      <p:ext uri="{BB962C8B-B14F-4D97-AF65-F5344CB8AC3E}">
        <p14:creationId xmlns:p14="http://schemas.microsoft.com/office/powerpoint/2010/main" val="23647787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762</TotalTime>
  <Words>1247</Words>
  <Application>Microsoft Office PowerPoint</Application>
  <PresentationFormat>사용자 지정</PresentationFormat>
  <Paragraphs>300</Paragraphs>
  <Slides>14</Slides>
  <Notes>1</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14</vt:i4>
      </vt:variant>
    </vt:vector>
  </HeadingPairs>
  <TitlesOfParts>
    <vt:vector size="25" baseType="lpstr">
      <vt:lpstr>나눔고딕 ExtraBold</vt:lpstr>
      <vt:lpstr>Canva Sans Bold</vt:lpstr>
      <vt:lpstr>Canva Sans</vt:lpstr>
      <vt:lpstr>Calibri</vt:lpstr>
      <vt:lpstr>Roboto Condensed Bold</vt:lpstr>
      <vt:lpstr>Aileron Bold</vt:lpstr>
      <vt:lpstr>맑은 고딕</vt:lpstr>
      <vt:lpstr>Aileron Thin</vt:lpstr>
      <vt:lpstr>Alata</vt:lpstr>
      <vt:lpstr>Arial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Minimalist Furniture Product Presentation</dc:title>
  <dc:creator>admin</dc:creator>
  <cp:lastModifiedBy>admin</cp:lastModifiedBy>
  <cp:revision>29</cp:revision>
  <dcterms:created xsi:type="dcterms:W3CDTF">2006-08-16T00:00:00Z</dcterms:created>
  <dcterms:modified xsi:type="dcterms:W3CDTF">2023-11-30T11:03:18Z</dcterms:modified>
  <dc:identifier>DAF1Vk3A6qY</dc:identifier>
</cp:coreProperties>
</file>